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9" r:id="rId2"/>
    <p:sldId id="275" r:id="rId3"/>
    <p:sldId id="442" r:id="rId4"/>
    <p:sldId id="383" r:id="rId5"/>
    <p:sldId id="439" r:id="rId6"/>
    <p:sldId id="351" r:id="rId7"/>
    <p:sldId id="450" r:id="rId8"/>
    <p:sldId id="440" r:id="rId9"/>
    <p:sldId id="352" r:id="rId10"/>
    <p:sldId id="402" r:id="rId11"/>
    <p:sldId id="356" r:id="rId12"/>
    <p:sldId id="357" r:id="rId13"/>
    <p:sldId id="403" r:id="rId14"/>
    <p:sldId id="398" r:id="rId15"/>
    <p:sldId id="358" r:id="rId16"/>
    <p:sldId id="360" r:id="rId17"/>
    <p:sldId id="395" r:id="rId18"/>
    <p:sldId id="382" r:id="rId19"/>
    <p:sldId id="438" r:id="rId20"/>
    <p:sldId id="362" r:id="rId21"/>
    <p:sldId id="451" r:id="rId22"/>
    <p:sldId id="363" r:id="rId23"/>
    <p:sldId id="365" r:id="rId24"/>
    <p:sldId id="366" r:id="rId25"/>
    <p:sldId id="368" r:id="rId26"/>
    <p:sldId id="369" r:id="rId27"/>
    <p:sldId id="370" r:id="rId28"/>
    <p:sldId id="371" r:id="rId29"/>
    <p:sldId id="404" r:id="rId30"/>
    <p:sldId id="414" r:id="rId31"/>
    <p:sldId id="415" r:id="rId32"/>
    <p:sldId id="441" r:id="rId33"/>
    <p:sldId id="416" r:id="rId34"/>
    <p:sldId id="417" r:id="rId35"/>
    <p:sldId id="448" r:id="rId36"/>
    <p:sldId id="407" r:id="rId37"/>
    <p:sldId id="408" r:id="rId38"/>
    <p:sldId id="280" r:id="rId39"/>
    <p:sldId id="281" r:id="rId40"/>
    <p:sldId id="399" r:id="rId41"/>
    <p:sldId id="431" r:id="rId42"/>
    <p:sldId id="432" r:id="rId43"/>
    <p:sldId id="434" r:id="rId44"/>
    <p:sldId id="423" r:id="rId45"/>
    <p:sldId id="453" r:id="rId46"/>
    <p:sldId id="436" r:id="rId47"/>
    <p:sldId id="418" r:id="rId48"/>
    <p:sldId id="426" r:id="rId49"/>
    <p:sldId id="427" r:id="rId50"/>
    <p:sldId id="421" r:id="rId51"/>
    <p:sldId id="437" r:id="rId52"/>
    <p:sldId id="429" r:id="rId53"/>
    <p:sldId id="447" r:id="rId54"/>
    <p:sldId id="452" r:id="rId55"/>
    <p:sldId id="449" r:id="rId56"/>
    <p:sldId id="314" r:id="rId5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9">
          <p15:clr>
            <a:srgbClr val="A4A3A4"/>
          </p15:clr>
        </p15:guide>
        <p15:guide id="2" orient="horz" pos="800">
          <p15:clr>
            <a:srgbClr val="A4A3A4"/>
          </p15:clr>
        </p15:guide>
        <p15:guide id="3" orient="horz" pos="3532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orient="horz" pos="3031">
          <p15:clr>
            <a:srgbClr val="A4A3A4"/>
          </p15:clr>
        </p15:guide>
        <p15:guide id="6" orient="horz" pos="505">
          <p15:clr>
            <a:srgbClr val="A4A3A4"/>
          </p15:clr>
        </p15:guide>
        <p15:guide id="7" orient="horz" pos="1425">
          <p15:clr>
            <a:srgbClr val="A4A3A4"/>
          </p15:clr>
        </p15:guide>
        <p15:guide id="8" orient="horz" pos="1049">
          <p15:clr>
            <a:srgbClr val="A4A3A4"/>
          </p15:clr>
        </p15:guide>
        <p15:guide id="9" pos="62">
          <p15:clr>
            <a:srgbClr val="A4A3A4"/>
          </p15:clr>
        </p15:guide>
        <p15:guide id="10" pos="24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D5B19"/>
    <a:srgbClr val="FF9900"/>
    <a:srgbClr val="00FF00"/>
    <a:srgbClr val="E3E3DD"/>
    <a:srgbClr val="CDCDC1"/>
    <a:srgbClr val="CEE4E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0" autoAdjust="0"/>
    <p:restoredTop sz="74343" autoAdjust="0"/>
  </p:normalViewPr>
  <p:slideViewPr>
    <p:cSldViewPr snapToGrid="0">
      <p:cViewPr varScale="1">
        <p:scale>
          <a:sx n="82" d="100"/>
          <a:sy n="82" d="100"/>
        </p:scale>
        <p:origin x="2202" y="96"/>
      </p:cViewPr>
      <p:guideLst>
        <p:guide orient="horz" pos="1969"/>
        <p:guide orient="horz" pos="800"/>
        <p:guide orient="horz" pos="3532"/>
        <p:guide orient="horz" pos="232"/>
        <p:guide orient="horz" pos="3031"/>
        <p:guide orient="horz" pos="505"/>
        <p:guide orient="horz" pos="1425"/>
        <p:guide orient="horz" pos="1049"/>
        <p:guide pos="62"/>
        <p:guide pos="2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7" d="100"/>
          <a:sy n="137" d="100"/>
        </p:scale>
        <p:origin x="-3840" y="-104"/>
      </p:cViewPr>
      <p:guideLst>
        <p:guide orient="horz" pos="2928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3FDD1433-DA1A-4FBF-8918-8F8820D02C6B}" type="datetime1">
              <a:rPr lang="en-US"/>
              <a:pPr>
                <a:defRPr/>
              </a:pPr>
              <a:t>5/30/2018</a:t>
            </a:fld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B4EC322B-2D4C-41CA-86F4-867171536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4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A320FD13-6846-43B7-A34C-4ADCE1C6B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686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0" charset="0"/>
        <a:ea typeface="ＭＳ Ｐゴシック" pitchFamily="70" charset="-128"/>
        <a:cs typeface="ＭＳ Ｐゴシック" pitchFamily="7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0" charset="0"/>
        <a:ea typeface="ＭＳ Ｐゴシック" pitchFamily="7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0" charset="0"/>
        <a:ea typeface="ＭＳ Ｐゴシック" pitchFamily="7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0" charset="0"/>
        <a:ea typeface="ＭＳ Ｐゴシック" pitchFamily="7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70" charset="0"/>
        <a:ea typeface="ＭＳ Ｐゴシック" pitchFamily="7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674B720D-AA7A-4081-AE17-EF9978C567C2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pPr eaLnBrk="1" hangingPunct="1"/>
            <a:endParaRPr lang="en-US" dirty="0" smtClean="0">
              <a:latin typeface="Arial" charset="0"/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59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68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68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6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01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92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92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27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90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11/29/17 Reviewed, updated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4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endParaRPr lang="en-US" dirty="0" smtClean="0"/>
          </a:p>
          <a:p>
            <a:r>
              <a:rPr lang="en-US" dirty="0" smtClean="0"/>
              <a:t>Text: </a:t>
            </a:r>
          </a:p>
          <a:p>
            <a:r>
              <a:rPr lang="en-US" dirty="0" smtClean="0"/>
              <a:t>This training will cover six areas that you, as the Hand Hygiene Observer need to know.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22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7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38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endParaRPr lang="en-US" dirty="0" smtClean="0"/>
          </a:p>
          <a:p>
            <a:r>
              <a:rPr lang="en-US" dirty="0" smtClean="0"/>
              <a:t>Refer</a:t>
            </a:r>
            <a:r>
              <a:rPr lang="en-US" baseline="0" dirty="0" smtClean="0"/>
              <a:t> to the Hand Hygiene Policy, IC 1.2 http://infectioncontrol.ucsfmedicalcenter.org/sites/infectioncontrol.ucsfmedicalcenter.org/files/Sec%201%202%20Hand%20Hygiene%20Policy.pdf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4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88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  <a:ea typeface="ＭＳ Ｐゴシック" pitchFamily="-112" charset="-128"/>
              </a:rPr>
              <a:t>11/29/17</a:t>
            </a:r>
            <a:r>
              <a:rPr lang="en-US" baseline="0" dirty="0" smtClean="0">
                <a:latin typeface="Arial" charset="0"/>
                <a:ea typeface="ＭＳ Ｐゴシック" pitchFamily="-112" charset="-128"/>
              </a:rPr>
              <a:t> Reviewed, updated</a:t>
            </a:r>
            <a:endParaRPr lang="en-US" dirty="0" smtClean="0">
              <a:latin typeface="Arial" charset="0"/>
              <a:ea typeface="ＭＳ Ｐゴシック" pitchFamily="-112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66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57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20FD13-6846-43B7-A34C-4ADCE1C6B13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5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56025" y="2998788"/>
            <a:ext cx="4381500" cy="1470025"/>
          </a:xfrm>
        </p:spPr>
        <p:txBody>
          <a:bodyPr anchor="t"/>
          <a:lstStyle>
            <a:lvl1pPr>
              <a:defRPr sz="3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56025" y="4722813"/>
            <a:ext cx="4381500" cy="1520825"/>
          </a:xfrm>
        </p:spPr>
        <p:txBody>
          <a:bodyPr/>
          <a:lstStyle>
            <a:lvl1pPr marL="0" indent="0">
              <a:buFont typeface="Times" pitchFamily="70" charset="0"/>
              <a:buNone/>
              <a:defRPr sz="1900" b="0" i="1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5492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04F9D-D407-413E-AFF8-43E2A1D7E8D2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4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9150" y="481013"/>
            <a:ext cx="1811338" cy="5900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1963" y="481013"/>
            <a:ext cx="5284787" cy="5900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1FAEC-7645-4F54-87F8-8C7D90CFCB1A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4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0A9D2-30AB-4C2D-89C2-53499F7E8C7E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6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8DAE2-79BC-4BD4-84CB-E8A50F97FB5D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32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425" y="1606550"/>
            <a:ext cx="3392488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4313" y="1606550"/>
            <a:ext cx="3392487" cy="477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5C26F-94EB-46BC-82CF-DDB4224DB4C5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1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A3A9B-49F9-4C34-95D3-3A857C46658B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0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211B9-6672-4443-BEF6-B7FEB4326354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5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57C24-0FEC-47BF-ACCF-95B07F266835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64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970C0-A81D-48A1-B61E-8ECA37D57398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E886D-BFEE-4808-A578-0C7A4FF84CB7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4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spcBef>
                <a:spcPct val="50000"/>
              </a:spcBef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950E40D-EB33-4320-8FD5-353989AB4202}" type="slidenum">
              <a:rPr lang="en-US"/>
              <a:pPr>
                <a:defRPr/>
              </a:pPr>
              <a:t>‹#›</a:t>
            </a:fld>
            <a:endParaRPr lang="en-US">
              <a:solidFill>
                <a:srgbClr val="0D6072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49425" y="1606550"/>
            <a:ext cx="693737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1963" y="481013"/>
            <a:ext cx="72485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70" charset="-128"/>
          <a:cs typeface="ＭＳ Ｐゴシック" pitchFamily="70" charset="-128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  <a:ea typeface="ＭＳ Ｐゴシック" pitchFamily="70" charset="-128"/>
          <a:cs typeface="ＭＳ Ｐゴシック" pitchFamily="70" charset="-128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  <a:ea typeface="ＭＳ Ｐゴシック" pitchFamily="70" charset="-128"/>
          <a:cs typeface="ＭＳ Ｐゴシック" pitchFamily="70" charset="-128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  <a:ea typeface="ＭＳ Ｐゴシック" pitchFamily="70" charset="-128"/>
          <a:cs typeface="ＭＳ Ｐゴシック" pitchFamily="70" charset="-128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  <a:ea typeface="ＭＳ Ｐゴシック" pitchFamily="70" charset="-128"/>
          <a:cs typeface="ＭＳ Ｐゴシック" pitchFamily="70" charset="-128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70" charset="0"/>
        </a:defRPr>
      </a:lvl9pPr>
    </p:titleStyle>
    <p:bodyStyle>
      <a:lvl1pPr marL="288925" indent="-288925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chemeClr val="accent2"/>
        </a:buClr>
        <a:buFont typeface="Times" charset="0"/>
        <a:buChar char="•"/>
        <a:defRPr sz="2200" b="1">
          <a:solidFill>
            <a:schemeClr val="tx1"/>
          </a:solidFill>
          <a:latin typeface="+mn-lt"/>
          <a:ea typeface="ＭＳ Ｐゴシック" pitchFamily="70" charset="-128"/>
          <a:cs typeface="ＭＳ Ｐゴシック" pitchFamily="70" charset="-128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chemeClr val="accent2"/>
        </a:buClr>
        <a:buChar char="–"/>
        <a:defRPr sz="2000" i="1">
          <a:solidFill>
            <a:schemeClr val="tx1"/>
          </a:solidFill>
          <a:latin typeface="+mn-lt"/>
          <a:ea typeface="ＭＳ Ｐゴシック" pitchFamily="70" charset="-128"/>
        </a:defRPr>
      </a:lvl2pPr>
      <a:lvl3pPr marL="1087438" indent="-173038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chemeClr val="accent1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ＭＳ Ｐゴシック" pitchFamily="70" charset="-128"/>
        </a:defRPr>
      </a:lvl3pPr>
      <a:lvl4pPr marL="1600200" indent="-228600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chemeClr val="folHlink"/>
        </a:buClr>
        <a:buChar char="–"/>
        <a:defRPr sz="1600" i="1">
          <a:solidFill>
            <a:schemeClr val="tx1"/>
          </a:solidFill>
          <a:latin typeface="+mn-lt"/>
          <a:ea typeface="ＭＳ Ｐゴシック" pitchFamily="70" charset="-128"/>
        </a:defRPr>
      </a:lvl4pPr>
      <a:lvl5pPr marL="2001838" indent="-173038" algn="l" rtl="0" eaLnBrk="0" fontAlgn="base" hangingPunct="0">
        <a:lnSpc>
          <a:spcPct val="95000"/>
        </a:lnSpc>
        <a:spcBef>
          <a:spcPct val="20000"/>
        </a:spcBef>
        <a:spcAft>
          <a:spcPct val="20000"/>
        </a:spcAft>
        <a:buClr>
          <a:schemeClr val="bg2"/>
        </a:buClr>
        <a:buSzPct val="105000"/>
        <a:buFont typeface="Arial" charset="0"/>
        <a:buChar char="&gt;"/>
        <a:defRPr sz="1400">
          <a:solidFill>
            <a:schemeClr val="tx1"/>
          </a:solidFill>
          <a:latin typeface="+mn-lt"/>
          <a:ea typeface="ＭＳ Ｐゴシック" pitchFamily="70" charset="-128"/>
        </a:defRPr>
      </a:lvl5pPr>
      <a:lvl6pPr marL="24590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chemeClr val="bg2"/>
        </a:buClr>
        <a:buSzPct val="105000"/>
        <a:buFont typeface="Arial" pitchFamily="70" charset="0"/>
        <a:buChar char="&gt;"/>
        <a:defRPr sz="1400">
          <a:solidFill>
            <a:schemeClr val="tx1"/>
          </a:solidFill>
          <a:latin typeface="+mn-lt"/>
          <a:ea typeface="ＭＳ Ｐゴシック" pitchFamily="70" charset="-128"/>
        </a:defRPr>
      </a:lvl6pPr>
      <a:lvl7pPr marL="29162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chemeClr val="bg2"/>
        </a:buClr>
        <a:buSzPct val="105000"/>
        <a:buFont typeface="Arial" pitchFamily="70" charset="0"/>
        <a:buChar char="&gt;"/>
        <a:defRPr sz="1400">
          <a:solidFill>
            <a:schemeClr val="tx1"/>
          </a:solidFill>
          <a:latin typeface="+mn-lt"/>
          <a:ea typeface="ＭＳ Ｐゴシック" pitchFamily="70" charset="-128"/>
        </a:defRPr>
      </a:lvl7pPr>
      <a:lvl8pPr marL="33734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chemeClr val="bg2"/>
        </a:buClr>
        <a:buSzPct val="105000"/>
        <a:buFont typeface="Arial" pitchFamily="70" charset="0"/>
        <a:buChar char="&gt;"/>
        <a:defRPr sz="1400">
          <a:solidFill>
            <a:schemeClr val="tx1"/>
          </a:solidFill>
          <a:latin typeface="+mn-lt"/>
          <a:ea typeface="ＭＳ Ｐゴシック" pitchFamily="70" charset="-128"/>
        </a:defRPr>
      </a:lvl8pPr>
      <a:lvl9pPr marL="3830638" indent="-173038" algn="l" rtl="0" fontAlgn="base">
        <a:lnSpc>
          <a:spcPct val="95000"/>
        </a:lnSpc>
        <a:spcBef>
          <a:spcPct val="20000"/>
        </a:spcBef>
        <a:spcAft>
          <a:spcPct val="20000"/>
        </a:spcAft>
        <a:buClr>
          <a:schemeClr val="bg2"/>
        </a:buClr>
        <a:buSzPct val="105000"/>
        <a:buFont typeface="Arial" pitchFamily="70" charset="0"/>
        <a:buChar char="&gt;"/>
        <a:defRPr sz="1400">
          <a:solidFill>
            <a:schemeClr val="tx1"/>
          </a:solidFill>
          <a:latin typeface="+mn-lt"/>
          <a:ea typeface="ＭＳ Ｐゴシック" pitchFamily="7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handhygiene.ucsfmedicalcenter.org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93475" y="4491316"/>
            <a:ext cx="4381500" cy="577292"/>
          </a:xfrm>
        </p:spPr>
        <p:txBody>
          <a:bodyPr/>
          <a:lstStyle/>
          <a:p>
            <a:pPr algn="ctr"/>
            <a:r>
              <a:rPr lang="en-US" sz="3100" dirty="0" smtClean="0">
                <a:ea typeface="ＭＳ Ｐゴシック" pitchFamily="-112" charset="-128"/>
              </a:rPr>
              <a:t>Hand Hygiene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93475" y="5038725"/>
            <a:ext cx="4381500" cy="546529"/>
          </a:xfrm>
        </p:spPr>
        <p:txBody>
          <a:bodyPr/>
          <a:lstStyle/>
          <a:p>
            <a:pPr>
              <a:buFont typeface="Times" charset="0"/>
              <a:buNone/>
            </a:pPr>
            <a:r>
              <a:rPr lang="en-US" b="1" dirty="0" smtClean="0">
                <a:solidFill>
                  <a:schemeClr val="accent2"/>
                </a:solidFill>
                <a:ea typeface="ＭＳ Ｐゴシック" pitchFamily="-112" charset="-128"/>
              </a:rPr>
              <a:t>    </a:t>
            </a:r>
            <a:r>
              <a:rPr lang="en-US" sz="2800" b="1" dirty="0" smtClean="0">
                <a:ea typeface="ＭＳ Ｐゴシック" pitchFamily="-112" charset="-128"/>
              </a:rPr>
              <a:t>OBSERVER TRAINING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304800" y="6200775"/>
            <a:ext cx="2438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100" dirty="0" smtClean="0">
                <a:solidFill>
                  <a:schemeClr val="bg1"/>
                </a:solidFill>
              </a:rPr>
              <a:t>Updated: FY2018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303213" y="4521200"/>
            <a:ext cx="2740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r>
              <a:rPr lang="en-US" sz="1400" b="1">
                <a:solidFill>
                  <a:srgbClr val="CEE4E4"/>
                </a:solidFill>
              </a:rPr>
              <a:t>Hospital Epidemiology &amp; Infection Control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060" y="2053141"/>
            <a:ext cx="3462727" cy="22244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9" y="120993"/>
            <a:ext cx="2764874" cy="338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IMG_131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219" name="Arc 6"/>
          <p:cNvSpPr>
            <a:spLocks/>
          </p:cNvSpPr>
          <p:nvPr/>
        </p:nvSpPr>
        <p:spPr bwMode="auto">
          <a:xfrm>
            <a:off x="2751138" y="5310188"/>
            <a:ext cx="2895600" cy="862012"/>
          </a:xfrm>
          <a:custGeom>
            <a:avLst/>
            <a:gdLst>
              <a:gd name="T0" fmla="*/ 0 w 27997"/>
              <a:gd name="T1" fmla="*/ 2147483647 h 21600"/>
              <a:gd name="T2" fmla="*/ 2147483647 w 27997"/>
              <a:gd name="T3" fmla="*/ 2147483647 h 21600"/>
              <a:gd name="T4" fmla="*/ 2147483647 w 27997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997" h="21600" fill="none" extrusionOk="0">
                <a:moveTo>
                  <a:pt x="0" y="983"/>
                </a:moveTo>
                <a:cubicBezTo>
                  <a:pt x="2085" y="331"/>
                  <a:pt x="4257" y="-1"/>
                  <a:pt x="6443" y="0"/>
                </a:cubicBezTo>
                <a:cubicBezTo>
                  <a:pt x="17826" y="0"/>
                  <a:pt x="27256" y="8835"/>
                  <a:pt x="27997" y="20194"/>
                </a:cubicBezTo>
              </a:path>
              <a:path w="27997" h="21600" stroke="0" extrusionOk="0">
                <a:moveTo>
                  <a:pt x="0" y="983"/>
                </a:moveTo>
                <a:cubicBezTo>
                  <a:pt x="2085" y="331"/>
                  <a:pt x="4257" y="-1"/>
                  <a:pt x="6443" y="0"/>
                </a:cubicBezTo>
                <a:cubicBezTo>
                  <a:pt x="17826" y="0"/>
                  <a:pt x="27256" y="8835"/>
                  <a:pt x="27997" y="20194"/>
                </a:cubicBezTo>
                <a:lnTo>
                  <a:pt x="6443" y="21600"/>
                </a:lnTo>
                <a:lnTo>
                  <a:pt x="0" y="983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Line 7"/>
          <p:cNvSpPr>
            <a:spLocks noChangeShapeType="1"/>
          </p:cNvSpPr>
          <p:nvPr/>
        </p:nvSpPr>
        <p:spPr bwMode="auto">
          <a:xfrm flipH="1">
            <a:off x="1725613" y="5451475"/>
            <a:ext cx="903287" cy="1406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 flipV="1">
            <a:off x="1806575" y="6721475"/>
            <a:ext cx="3954463" cy="1365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 flipV="1">
            <a:off x="1828800" y="5360988"/>
            <a:ext cx="2149475" cy="14970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3" name="Line 10"/>
          <p:cNvSpPr>
            <a:spLocks noChangeShapeType="1"/>
          </p:cNvSpPr>
          <p:nvPr/>
        </p:nvSpPr>
        <p:spPr bwMode="auto">
          <a:xfrm flipV="1">
            <a:off x="1920875" y="5943600"/>
            <a:ext cx="360045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Line 11"/>
          <p:cNvSpPr>
            <a:spLocks noChangeShapeType="1"/>
          </p:cNvSpPr>
          <p:nvPr/>
        </p:nvSpPr>
        <p:spPr bwMode="auto">
          <a:xfrm>
            <a:off x="5646738" y="6172200"/>
            <a:ext cx="90487" cy="525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5" name="AutoShape 12"/>
          <p:cNvSpPr>
            <a:spLocks noChangeArrowheads="1"/>
          </p:cNvSpPr>
          <p:nvPr/>
        </p:nvSpPr>
        <p:spPr bwMode="auto">
          <a:xfrm>
            <a:off x="5862638" y="1717589"/>
            <a:ext cx="1885950" cy="1524086"/>
          </a:xfrm>
          <a:prstGeom prst="wedgeRoundRectCallout">
            <a:avLst>
              <a:gd name="adj1" fmla="val -101347"/>
              <a:gd name="adj2" fmla="val 13968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b="1" dirty="0"/>
              <a:t>Hand Hygiene required across door </a:t>
            </a:r>
            <a:r>
              <a:rPr lang="en-US" b="1" dirty="0" smtClean="0"/>
              <a:t>sweep (threshold)</a:t>
            </a:r>
            <a:endParaRPr lang="en-US" b="1" dirty="0"/>
          </a:p>
        </p:txBody>
      </p:sp>
      <p:sp>
        <p:nvSpPr>
          <p:cNvPr id="9226" name="AutoShape 28"/>
          <p:cNvSpPr>
            <a:spLocks noChangeArrowheads="1"/>
          </p:cNvSpPr>
          <p:nvPr/>
        </p:nvSpPr>
        <p:spPr bwMode="auto">
          <a:xfrm>
            <a:off x="890588" y="3633788"/>
            <a:ext cx="1577975" cy="1204912"/>
          </a:xfrm>
          <a:prstGeom prst="wedgeRoundRectCallout">
            <a:avLst>
              <a:gd name="adj1" fmla="val 108653"/>
              <a:gd name="adj2" fmla="val 1597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b="1"/>
              <a:t>No Hand Hygiene required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77256" y="147381"/>
            <a:ext cx="5846763" cy="92868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Operating/Procedure Room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3194050" y="569913"/>
            <a:ext cx="5419725" cy="5900737"/>
            <a:chOff x="2012" y="359"/>
            <a:chExt cx="3414" cy="3717"/>
          </a:xfrm>
        </p:grpSpPr>
        <p:pic>
          <p:nvPicPr>
            <p:cNvPr id="10244" name="Picture 3" descr="Hand Hygiene 82010 0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359"/>
              <a:ext cx="2970" cy="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5" name="Group 4"/>
            <p:cNvGrpSpPr>
              <a:grpSpLocks/>
            </p:cNvGrpSpPr>
            <p:nvPr/>
          </p:nvGrpSpPr>
          <p:grpSpPr bwMode="auto">
            <a:xfrm>
              <a:off x="2584" y="2072"/>
              <a:ext cx="2842" cy="1992"/>
              <a:chOff x="2672" y="2000"/>
              <a:chExt cx="2506" cy="1952"/>
            </a:xfrm>
          </p:grpSpPr>
          <p:sp>
            <p:nvSpPr>
              <p:cNvPr id="10246" name="Line 5"/>
              <p:cNvSpPr>
                <a:spLocks noChangeShapeType="1"/>
              </p:cNvSpPr>
              <p:nvPr/>
            </p:nvSpPr>
            <p:spPr bwMode="auto">
              <a:xfrm>
                <a:off x="2672" y="3431"/>
                <a:ext cx="1360" cy="52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7" name="Line 6"/>
              <p:cNvSpPr>
                <a:spLocks noChangeShapeType="1"/>
              </p:cNvSpPr>
              <p:nvPr/>
            </p:nvSpPr>
            <p:spPr bwMode="auto">
              <a:xfrm>
                <a:off x="2672" y="3236"/>
                <a:ext cx="1570" cy="5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8" name="AutoShape 7"/>
              <p:cNvSpPr>
                <a:spLocks noChangeArrowheads="1"/>
              </p:cNvSpPr>
              <p:nvPr/>
            </p:nvSpPr>
            <p:spPr bwMode="auto">
              <a:xfrm>
                <a:off x="4183" y="2000"/>
                <a:ext cx="995" cy="1041"/>
              </a:xfrm>
              <a:prstGeom prst="wedgeRoundRectCallout">
                <a:avLst>
                  <a:gd name="adj1" fmla="val -95023"/>
                  <a:gd name="adj2" fmla="val -57398"/>
                  <a:gd name="adj3" fmla="val 16667"/>
                </a:avLst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2000" b="1"/>
                  <a:t>HAND HYGIENE REQUIRED! </a:t>
                </a:r>
              </a:p>
              <a:p>
                <a:r>
                  <a:rPr lang="en-US" sz="1400" b="1"/>
                  <a:t>BOTH FEET ARE PAST THE THRESHOLD</a:t>
                </a:r>
              </a:p>
              <a:p>
                <a:endParaRPr lang="en-US" sz="2000" b="1"/>
              </a:p>
              <a:p>
                <a:endParaRPr lang="en-US" sz="1400" b="1"/>
              </a:p>
              <a:p>
                <a:endParaRPr lang="en-US"/>
              </a:p>
            </p:txBody>
          </p:sp>
          <p:sp>
            <p:nvSpPr>
              <p:cNvPr id="10249" name="Rectangle 8"/>
              <p:cNvSpPr>
                <a:spLocks noChangeArrowheads="1"/>
              </p:cNvSpPr>
              <p:nvPr/>
            </p:nvSpPr>
            <p:spPr bwMode="auto">
              <a:xfrm rot="1196543">
                <a:off x="2955" y="3399"/>
                <a:ext cx="842" cy="38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200"/>
              </a:p>
              <a:p>
                <a:r>
                  <a:rPr lang="en-US" sz="1200" b="1"/>
                  <a:t>THRESHOLD</a:t>
                </a:r>
                <a:endParaRPr lang="en-US"/>
              </a:p>
            </p:txBody>
          </p:sp>
        </p:grpSp>
      </p:grpSp>
      <p:pic>
        <p:nvPicPr>
          <p:cNvPr id="10243" name="Picture 9" descr="Gel-in Gel-out_01 26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33725" y="481013"/>
            <a:ext cx="5846763" cy="92868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Care Patient Room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el-in Gel-out_01 26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3"/>
          <p:cNvGrpSpPr>
            <a:grpSpLocks/>
          </p:cNvGrpSpPr>
          <p:nvPr/>
        </p:nvGrpSpPr>
        <p:grpSpPr bwMode="auto">
          <a:xfrm>
            <a:off x="1641475" y="111211"/>
            <a:ext cx="7327900" cy="6603296"/>
            <a:chOff x="1091" y="449"/>
            <a:chExt cx="4566" cy="3424"/>
          </a:xfrm>
        </p:grpSpPr>
        <p:pic>
          <p:nvPicPr>
            <p:cNvPr id="11268" name="Picture 4" descr="Hand Hygiene 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" y="449"/>
              <a:ext cx="4566" cy="3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>
              <a:off x="4760" y="512"/>
              <a:ext cx="0" cy="17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>
              <a:off x="3600" y="808"/>
              <a:ext cx="0" cy="29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V="1">
              <a:off x="3608" y="648"/>
              <a:ext cx="1128" cy="5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V="1">
              <a:off x="3608" y="1016"/>
              <a:ext cx="1160" cy="5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V="1">
              <a:off x="3560" y="1416"/>
              <a:ext cx="1184" cy="6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 flipV="1">
              <a:off x="3568" y="1992"/>
              <a:ext cx="1048" cy="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 flipV="1">
              <a:off x="3592" y="2520"/>
              <a:ext cx="936" cy="5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V="1">
              <a:off x="3608" y="2976"/>
              <a:ext cx="928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AutoShape 13"/>
            <p:cNvSpPr>
              <a:spLocks noChangeArrowheads="1"/>
            </p:cNvSpPr>
            <p:nvPr/>
          </p:nvSpPr>
          <p:spPr bwMode="auto">
            <a:xfrm>
              <a:off x="1152" y="1136"/>
              <a:ext cx="920" cy="752"/>
            </a:xfrm>
            <a:prstGeom prst="wedgeEllipseCallout">
              <a:avLst>
                <a:gd name="adj1" fmla="val 94565"/>
                <a:gd name="adj2" fmla="val 48671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b="1"/>
            </a:p>
            <a:p>
              <a:pPr algn="ctr"/>
              <a:r>
                <a:rPr lang="en-US" b="1"/>
                <a:t>Patient 1</a:t>
              </a:r>
            </a:p>
          </p:txBody>
        </p:sp>
        <p:sp>
          <p:nvSpPr>
            <p:cNvPr id="11278" name="AutoShape 14"/>
            <p:cNvSpPr>
              <a:spLocks noChangeArrowheads="1"/>
            </p:cNvSpPr>
            <p:nvPr/>
          </p:nvSpPr>
          <p:spPr bwMode="auto">
            <a:xfrm>
              <a:off x="4569" y="841"/>
              <a:ext cx="920" cy="752"/>
            </a:xfrm>
            <a:prstGeom prst="wedgeEllipseCallout">
              <a:avLst>
                <a:gd name="adj1" fmla="val 11088"/>
                <a:gd name="adj2" fmla="val 113565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Patient 2</a:t>
              </a:r>
            </a:p>
          </p:txBody>
        </p:sp>
        <p:sp>
          <p:nvSpPr>
            <p:cNvPr id="11279" name="AutoShape 15"/>
            <p:cNvSpPr>
              <a:spLocks noChangeArrowheads="1"/>
            </p:cNvSpPr>
            <p:nvPr/>
          </p:nvSpPr>
          <p:spPr bwMode="auto">
            <a:xfrm rot="-3674055">
              <a:off x="3073" y="2502"/>
              <a:ext cx="625" cy="1947"/>
            </a:xfrm>
            <a:prstGeom prst="curvedRightArrow">
              <a:avLst>
                <a:gd name="adj1" fmla="val 62304"/>
                <a:gd name="adj2" fmla="val 124608"/>
                <a:gd name="adj3" fmla="val 33333"/>
              </a:avLst>
            </a:prstGeom>
            <a:solidFill>
              <a:schemeClr val="accent1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280" name="Picture 16" descr="Gel-in Gel-out_01 26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" y="2313"/>
              <a:ext cx="581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05881" y="136643"/>
            <a:ext cx="4754032" cy="92868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Care  Dual Occupancy  Room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IMG_1319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3513" y="2757488"/>
            <a:ext cx="5170487" cy="4100512"/>
          </a:xfrm>
        </p:spPr>
      </p:pic>
      <p:pic>
        <p:nvPicPr>
          <p:cNvPr id="12291" name="Picture 10" descr="IMG_13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2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11"/>
          <p:cNvSpPr>
            <a:spLocks noChangeArrowheads="1"/>
          </p:cNvSpPr>
          <p:nvPr/>
        </p:nvSpPr>
        <p:spPr bwMode="auto">
          <a:xfrm>
            <a:off x="4011613" y="363923"/>
            <a:ext cx="5132387" cy="275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bIns="0" anchor="ctr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dirty="0" smtClean="0"/>
              <a:t>Use </a:t>
            </a:r>
            <a:r>
              <a:rPr lang="en-US" dirty="0"/>
              <a:t>ABHR when exiting one OR space before crossing the </a:t>
            </a:r>
            <a:r>
              <a:rPr lang="en-US" dirty="0" err="1"/>
              <a:t>substerile</a:t>
            </a:r>
            <a:r>
              <a:rPr lang="en-US" dirty="0"/>
              <a:t> area or hall. </a:t>
            </a:r>
          </a:p>
          <a:p>
            <a:pPr eaLnBrk="0" hangingPunct="0">
              <a:spcBef>
                <a:spcPct val="30000"/>
              </a:spcBef>
              <a:defRPr/>
            </a:pPr>
            <a:r>
              <a:rPr lang="en-US" dirty="0"/>
              <a:t>If crossing another threshold within 30 seconds </a:t>
            </a:r>
            <a:r>
              <a:rPr lang="en-US" i="1" dirty="0"/>
              <a:t>without touching anything</a:t>
            </a:r>
            <a:r>
              <a:rPr lang="en-US" dirty="0"/>
              <a:t>, one hand hygiene activity counts as a compliant exit and entry.</a:t>
            </a:r>
          </a:p>
          <a:p>
            <a:pPr eaLnBrk="0" hangingPunct="0">
              <a:spcBef>
                <a:spcPct val="30000"/>
              </a:spcBef>
              <a:defRPr/>
            </a:pPr>
            <a:r>
              <a:rPr lang="en-US" dirty="0"/>
              <a:t>If crossing another threshold takes longer than 30 seconds, or one has touched anything, one must clean hands again upon entry.</a:t>
            </a:r>
          </a:p>
          <a:p>
            <a:pPr algn="ctr" eaLnBrk="0" hangingPunct="0"/>
            <a:endParaRPr lang="en-US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263081" cy="1075038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Operating/Procedure Room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4975" y="481013"/>
            <a:ext cx="7292975" cy="6084887"/>
          </a:xfrm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304800"/>
            <a:ext cx="35052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 dirty="0">
                <a:solidFill>
                  <a:schemeClr val="bg1"/>
                </a:solidFill>
              </a:rPr>
              <a:t>Curtain </a:t>
            </a:r>
            <a:r>
              <a:rPr lang="en-US" b="1" dirty="0" smtClean="0">
                <a:solidFill>
                  <a:schemeClr val="bg1"/>
                </a:solidFill>
              </a:rPr>
              <a:t>track is a threshold. 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4457700" y="407988"/>
            <a:ext cx="7620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5216525" y="488950"/>
            <a:ext cx="762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7015163" y="304800"/>
            <a:ext cx="76200" cy="3429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7472363" y="304800"/>
            <a:ext cx="762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85800" y="3505200"/>
            <a:ext cx="39624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Hand hygiene-out </a:t>
            </a:r>
            <a:r>
              <a:rPr lang="en-US" sz="1600" b="1" dirty="0" smtClean="0">
                <a:solidFill>
                  <a:schemeClr val="bg1"/>
                </a:solidFill>
              </a:rPr>
              <a:t>counts </a:t>
            </a:r>
            <a:r>
              <a:rPr lang="en-US" sz="1600" b="1" dirty="0">
                <a:solidFill>
                  <a:schemeClr val="bg1"/>
                </a:solidFill>
              </a:rPr>
              <a:t>as hand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hygiene-in when crossing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a curtain or door threshold when the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exit-entry occurs within 30 seconds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/>
              <a:t> </a:t>
            </a: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000750" y="3344863"/>
            <a:ext cx="609600" cy="11430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6524625" y="4457700"/>
            <a:ext cx="3810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4716463" y="3905250"/>
            <a:ext cx="1273175" cy="3317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497263" y="1066800"/>
            <a:ext cx="8382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2930525" y="1619250"/>
            <a:ext cx="40386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6N 00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2590800" y="304800"/>
            <a:ext cx="0" cy="57150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3429000" y="990600"/>
            <a:ext cx="76200" cy="2057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8001000" y="228600"/>
            <a:ext cx="76200" cy="49530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28600" y="6096000"/>
            <a:ext cx="7620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8153400" y="1524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819400" y="76200"/>
            <a:ext cx="5334000" cy="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8077200" y="0"/>
            <a:ext cx="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 flipV="1">
            <a:off x="2667000" y="228600"/>
            <a:ext cx="685800" cy="6858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0" y="76200"/>
            <a:ext cx="1752600" cy="76200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1752600" y="762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>
            <a:off x="2133600" y="76200"/>
            <a:ext cx="457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2514600" y="152400"/>
            <a:ext cx="152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H="1">
            <a:off x="7696200" y="381000"/>
            <a:ext cx="1524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 flipH="1">
            <a:off x="7391400" y="533400"/>
            <a:ext cx="1524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H="1">
            <a:off x="7010400" y="685800"/>
            <a:ext cx="1524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4" name="AutoShape 18"/>
          <p:cNvSpPr>
            <a:spLocks noChangeArrowheads="1"/>
          </p:cNvSpPr>
          <p:nvPr/>
        </p:nvSpPr>
        <p:spPr bwMode="auto">
          <a:xfrm>
            <a:off x="685800" y="6248400"/>
            <a:ext cx="7239000" cy="609600"/>
          </a:xfrm>
          <a:prstGeom prst="wedgeEllipseCallout">
            <a:avLst>
              <a:gd name="adj1" fmla="val 12894"/>
              <a:gd name="adj2" fmla="val -33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1600" b="1">
                <a:solidFill>
                  <a:srgbClr val="000099"/>
                </a:solidFill>
              </a:rPr>
              <a:t>PUBLIC SPACE, NO HAND HYGIENE REQUIRED</a:t>
            </a:r>
          </a:p>
        </p:txBody>
      </p:sp>
      <p:sp>
        <p:nvSpPr>
          <p:cNvPr id="14355" name="Line 19"/>
          <p:cNvSpPr>
            <a:spLocks noChangeShapeType="1"/>
          </p:cNvSpPr>
          <p:nvPr/>
        </p:nvSpPr>
        <p:spPr bwMode="auto">
          <a:xfrm flipV="1">
            <a:off x="8153400" y="0"/>
            <a:ext cx="5334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6" name="Oval 20"/>
          <p:cNvSpPr>
            <a:spLocks noChangeArrowheads="1"/>
          </p:cNvSpPr>
          <p:nvPr/>
        </p:nvSpPr>
        <p:spPr bwMode="auto">
          <a:xfrm>
            <a:off x="685800" y="685800"/>
            <a:ext cx="72390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000099"/>
              </a:solidFill>
            </a:endParaRPr>
          </a:p>
          <a:p>
            <a:pPr algn="ctr"/>
            <a:r>
              <a:rPr lang="en-US" b="1">
                <a:solidFill>
                  <a:srgbClr val="000099"/>
                </a:solidFill>
              </a:rPr>
              <a:t>PRIVACY  CURTAIN &amp; CURTAIN TRACK = THRESHOLD</a:t>
            </a:r>
          </a:p>
          <a:p>
            <a:pPr algn="ctr"/>
            <a:r>
              <a:rPr lang="en-US" b="1">
                <a:solidFill>
                  <a:srgbClr val="000099"/>
                </a:solidFill>
              </a:rPr>
              <a:t>HAND HYGIENE REQUIRED</a:t>
            </a:r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 flipV="1">
            <a:off x="6324600" y="1524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H="1" flipV="1">
            <a:off x="1447800" y="152400"/>
            <a:ext cx="3048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>
            <a:off x="6019800" y="1600200"/>
            <a:ext cx="914400" cy="762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7N_6L 00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01200" cy="6858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4114800" y="5715000"/>
            <a:ext cx="38100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Public Space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No Hand Hygiene Required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562600" y="5562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1219200" y="1219200"/>
            <a:ext cx="3733800" cy="1676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Curtain </a:t>
            </a:r>
            <a:r>
              <a:rPr lang="en-US" sz="1600" b="1" dirty="0" smtClean="0">
                <a:solidFill>
                  <a:schemeClr val="bg1"/>
                </a:solidFill>
              </a:rPr>
              <a:t>Track=Threshold</a:t>
            </a:r>
            <a:endParaRPr lang="en-US" sz="1600" b="1" dirty="0">
              <a:solidFill>
                <a:schemeClr val="bg1"/>
              </a:solidFill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Hand Hygiene Required</a:t>
            </a:r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2743200" y="152400"/>
            <a:ext cx="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743200" y="2971800"/>
            <a:ext cx="152400" cy="2819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3048000" y="4953000"/>
            <a:ext cx="22860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5334000" y="152400"/>
            <a:ext cx="76200" cy="464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AutoShape 3"/>
          <p:cNvSpPr>
            <a:spLocks/>
          </p:cNvSpPr>
          <p:nvPr/>
        </p:nvSpPr>
        <p:spPr bwMode="auto">
          <a:xfrm>
            <a:off x="1714500" y="1214438"/>
            <a:ext cx="228600" cy="5257800"/>
          </a:xfrm>
          <a:prstGeom prst="leftBracket">
            <a:avLst>
              <a:gd name="adj" fmla="val 191667"/>
            </a:avLst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AutoShape 4"/>
          <p:cNvSpPr>
            <a:spLocks/>
          </p:cNvSpPr>
          <p:nvPr/>
        </p:nvSpPr>
        <p:spPr bwMode="auto">
          <a:xfrm>
            <a:off x="8077200" y="1295400"/>
            <a:ext cx="76200" cy="5181600"/>
          </a:xfrm>
          <a:prstGeom prst="rightBracket">
            <a:avLst>
              <a:gd name="adj" fmla="val 566667"/>
            </a:avLst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334963" y="304800"/>
            <a:ext cx="1981200" cy="762000"/>
          </a:xfrm>
          <a:prstGeom prst="wedgeEllipseCallout">
            <a:avLst>
              <a:gd name="adj1" fmla="val 19792"/>
              <a:gd name="adj2" fmla="val 1518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Virtual Threshold</a:t>
            </a:r>
          </a:p>
        </p:txBody>
      </p:sp>
      <p:sp>
        <p:nvSpPr>
          <p:cNvPr id="16390" name="Oval 6"/>
          <p:cNvSpPr>
            <a:spLocks noChangeArrowheads="1"/>
          </p:cNvSpPr>
          <p:nvPr/>
        </p:nvSpPr>
        <p:spPr bwMode="auto">
          <a:xfrm>
            <a:off x="4038600" y="304800"/>
            <a:ext cx="4648200" cy="109151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Hand Hygiene is required when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entering and exiting across </a:t>
            </a:r>
            <a:r>
              <a:rPr lang="en-US" b="1" dirty="0" smtClean="0">
                <a:solidFill>
                  <a:schemeClr val="bg1"/>
                </a:solidFill>
              </a:rPr>
              <a:t>threshold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smtClean="0">
              <a:ea typeface="ＭＳ Ｐゴシック" pitchFamily="-112" charset="-128"/>
            </a:endParaRPr>
          </a:p>
        </p:txBody>
      </p:sp>
      <p:pic>
        <p:nvPicPr>
          <p:cNvPr id="17411" name="Picture 3" descr="PCRC_PACU 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38100" cap="flat">
            <a:solidFill>
              <a:srgbClr val="000000"/>
            </a:solidFill>
            <a:prstDash val="lgDash"/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4343400" y="0"/>
            <a:ext cx="76200" cy="6858000"/>
          </a:xfrm>
          <a:prstGeom prst="line">
            <a:avLst/>
          </a:prstGeom>
          <a:noFill/>
          <a:ln w="381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152400" y="228600"/>
            <a:ext cx="1066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Zone 2</a:t>
            </a: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7848600" y="228600"/>
            <a:ext cx="1066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Zone 1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3429000" y="76200"/>
            <a:ext cx="18288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Zone Threshold</a:t>
            </a: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304800" y="5257800"/>
            <a:ext cx="8839200" cy="1524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1. Patient, gurney, and all equipment associated with the patient = Zone.</a:t>
            </a:r>
          </a:p>
          <a:p>
            <a:r>
              <a:rPr lang="en-US" b="1" dirty="0">
                <a:solidFill>
                  <a:schemeClr val="bg1"/>
                </a:solidFill>
              </a:rPr>
              <a:t>2. Perform hand hygiene each time you cross a threshold in or out of a Zone. </a:t>
            </a:r>
          </a:p>
          <a:p>
            <a:r>
              <a:rPr lang="en-US" b="1" dirty="0">
                <a:solidFill>
                  <a:schemeClr val="bg1"/>
                </a:solidFill>
              </a:rPr>
              <a:t>3. </a:t>
            </a:r>
            <a:r>
              <a:rPr lang="en-US" b="1" dirty="0" smtClean="0">
                <a:solidFill>
                  <a:schemeClr val="bg1"/>
                </a:solidFill>
              </a:rPr>
              <a:t>HH “Out</a:t>
            </a:r>
            <a:r>
              <a:rPr lang="en-US" b="1" dirty="0">
                <a:solidFill>
                  <a:schemeClr val="bg1"/>
                </a:solidFill>
              </a:rPr>
              <a:t>” of one zone counts as </a:t>
            </a:r>
            <a:r>
              <a:rPr lang="en-US" b="1" dirty="0" smtClean="0">
                <a:solidFill>
                  <a:schemeClr val="bg1"/>
                </a:solidFill>
              </a:rPr>
              <a:t>HH “In</a:t>
            </a:r>
            <a:r>
              <a:rPr lang="en-US" b="1" dirty="0">
                <a:solidFill>
                  <a:schemeClr val="bg1"/>
                </a:solidFill>
              </a:rPr>
              <a:t>” to next zone </a:t>
            </a:r>
            <a:r>
              <a:rPr lang="en-US" b="1" dirty="0" smtClean="0">
                <a:solidFill>
                  <a:schemeClr val="bg1"/>
                </a:solidFill>
              </a:rPr>
              <a:t>when </a:t>
            </a:r>
            <a:r>
              <a:rPr lang="en-US" b="1" dirty="0">
                <a:solidFill>
                  <a:schemeClr val="bg1"/>
                </a:solidFill>
              </a:rPr>
              <a:t>enter/exit occurs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within </a:t>
            </a:r>
            <a:r>
              <a:rPr lang="en-US" b="1" dirty="0">
                <a:solidFill>
                  <a:schemeClr val="bg1"/>
                </a:solidFill>
              </a:rPr>
              <a:t>30 seconds</a:t>
            </a:r>
          </a:p>
          <a:p>
            <a:r>
              <a:rPr lang="en-US" b="1" dirty="0">
                <a:solidFill>
                  <a:schemeClr val="bg1"/>
                </a:solidFill>
              </a:rPr>
              <a:t>4. Curtain track = Zone boundary at foot of gurney</a:t>
            </a:r>
          </a:p>
          <a:p>
            <a:endParaRPr lang="en-US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30-Second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Crossing two thresholds </a:t>
            </a:r>
            <a:r>
              <a:rPr lang="en-US" u="sng" dirty="0" smtClean="0"/>
              <a:t>within 30 seconds </a:t>
            </a:r>
            <a:r>
              <a:rPr lang="en-US" i="1" dirty="0" smtClean="0"/>
              <a:t>without touching anything</a:t>
            </a:r>
            <a:r>
              <a:rPr lang="en-US" dirty="0" smtClean="0"/>
              <a:t> counts as two compliant opportunities</a:t>
            </a:r>
          </a:p>
          <a:p>
            <a:pPr lvl="1"/>
            <a:r>
              <a:rPr lang="en-US" dirty="0" smtClean="0"/>
              <a:t>Use ABHR upon exit from one patient room and enter another patient room  </a:t>
            </a:r>
          </a:p>
          <a:p>
            <a:pPr lvl="1"/>
            <a:r>
              <a:rPr lang="en-US" dirty="0" smtClean="0"/>
              <a:t>Wash hands in one patient cubicle, cross the curtain track to enter the second patient cubicle.</a:t>
            </a:r>
          </a:p>
          <a:p>
            <a:pPr lvl="1"/>
            <a:r>
              <a:rPr lang="en-US" dirty="0" smtClean="0"/>
              <a:t>Use ABHR upon exit from one patient zone to another 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19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95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ea typeface="ＭＳ Ｐゴシック" pitchFamily="-112" charset="-128"/>
              </a:rPr>
              <a:t>This Course Addresses UCSF Hand Hygiene Standards: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>
                <a:ea typeface="ＭＳ Ｐゴシック" pitchFamily="-112" charset="-128"/>
              </a:rPr>
              <a:t>Hand Hygiene Policy</a:t>
            </a:r>
          </a:p>
          <a:p>
            <a:pPr>
              <a:lnSpc>
                <a:spcPct val="85000"/>
              </a:lnSpc>
              <a:buFont typeface="Times" charset="0"/>
              <a:buNone/>
            </a:pPr>
            <a:endParaRPr lang="en-US" dirty="0" smtClean="0">
              <a:ea typeface="ＭＳ Ｐゴシック" pitchFamily="-112" charset="-128"/>
            </a:endParaRPr>
          </a:p>
          <a:p>
            <a:pPr>
              <a:lnSpc>
                <a:spcPct val="85000"/>
              </a:lnSpc>
            </a:pPr>
            <a:r>
              <a:rPr lang="en-US" dirty="0" smtClean="0">
                <a:ea typeface="ＭＳ Ｐゴシック" pitchFamily="-112" charset="-128"/>
              </a:rPr>
              <a:t>Hand Hygiene Observation Standards</a:t>
            </a:r>
          </a:p>
          <a:p>
            <a:pPr lvl="1">
              <a:lnSpc>
                <a:spcPct val="85000"/>
              </a:lnSpc>
              <a:buFontTx/>
              <a:buNone/>
            </a:pPr>
            <a:endParaRPr lang="en-US" dirty="0" smtClean="0">
              <a:ea typeface="ＭＳ Ｐゴシック" pitchFamily="-112" charset="-128"/>
            </a:endParaRPr>
          </a:p>
          <a:p>
            <a:pPr>
              <a:lnSpc>
                <a:spcPct val="85000"/>
              </a:lnSpc>
            </a:pPr>
            <a:r>
              <a:rPr lang="en-US" dirty="0" smtClean="0">
                <a:ea typeface="ＭＳ Ｐゴシック" pitchFamily="-112" charset="-128"/>
              </a:rPr>
              <a:t>Hand Hygiene Observation Tool</a:t>
            </a:r>
          </a:p>
          <a:p>
            <a:pPr>
              <a:lnSpc>
                <a:spcPct val="85000"/>
              </a:lnSpc>
              <a:buFont typeface="Times" charset="0"/>
              <a:buNone/>
            </a:pPr>
            <a:endParaRPr lang="en-US" dirty="0" smtClean="0">
              <a:ea typeface="ＭＳ Ｐゴシック" pitchFamily="-112" charset="-128"/>
            </a:endParaRPr>
          </a:p>
          <a:p>
            <a:pPr>
              <a:lnSpc>
                <a:spcPct val="85000"/>
              </a:lnSpc>
            </a:pPr>
            <a:r>
              <a:rPr lang="en-US" dirty="0" smtClean="0">
                <a:ea typeface="ＭＳ Ｐゴシック" pitchFamily="-112" charset="-128"/>
              </a:rPr>
              <a:t>Data Entry</a:t>
            </a:r>
          </a:p>
          <a:p>
            <a:pPr>
              <a:lnSpc>
                <a:spcPct val="85000"/>
              </a:lnSpc>
              <a:buFont typeface="Times" charset="0"/>
              <a:buNone/>
            </a:pPr>
            <a:endParaRPr lang="en-US" dirty="0" smtClean="0">
              <a:ea typeface="ＭＳ Ｐゴシック" pitchFamily="-112" charset="-128"/>
            </a:endParaRPr>
          </a:p>
          <a:p>
            <a:pPr>
              <a:lnSpc>
                <a:spcPct val="85000"/>
              </a:lnSpc>
            </a:pPr>
            <a:r>
              <a:rPr lang="en-US" dirty="0" smtClean="0">
                <a:ea typeface="ＭＳ Ｐゴシック" pitchFamily="-112" charset="-128"/>
              </a:rPr>
              <a:t>Corrective Action</a:t>
            </a:r>
          </a:p>
          <a:p>
            <a:pPr>
              <a:lnSpc>
                <a:spcPct val="85000"/>
              </a:lnSpc>
            </a:pPr>
            <a:endParaRPr lang="en-US" dirty="0">
              <a:ea typeface="ＭＳ Ｐゴシック" pitchFamily="-112" charset="-128"/>
            </a:endParaRPr>
          </a:p>
          <a:p>
            <a:pPr>
              <a:lnSpc>
                <a:spcPct val="85000"/>
              </a:lnSpc>
            </a:pPr>
            <a:r>
              <a:rPr lang="en-US" dirty="0">
                <a:ea typeface="ＭＳ Ｐゴシック" pitchFamily="-112" charset="-128"/>
              </a:rPr>
              <a:t>Hand Hygiene Observer Test</a:t>
            </a:r>
          </a:p>
          <a:p>
            <a:pPr>
              <a:lnSpc>
                <a:spcPct val="85000"/>
              </a:lnSpc>
            </a:pPr>
            <a:endParaRPr lang="en-US" dirty="0" smtClean="0">
              <a:ea typeface="ＭＳ Ｐゴシック" pitchFamily="-112" charset="-128"/>
            </a:endParaRPr>
          </a:p>
          <a:p>
            <a:pPr>
              <a:lnSpc>
                <a:spcPct val="85000"/>
              </a:lnSpc>
              <a:buFont typeface="Times" charset="0"/>
              <a:buNone/>
            </a:pPr>
            <a:endParaRPr lang="en-US" dirty="0" smtClean="0">
              <a:ea typeface="ＭＳ Ｐゴシック" pitchFamily="-112" charset="-128"/>
            </a:endParaRPr>
          </a:p>
          <a:p>
            <a:pPr>
              <a:lnSpc>
                <a:spcPct val="85000"/>
              </a:lnSpc>
            </a:pPr>
            <a:endParaRPr lang="en-US" dirty="0" smtClean="0">
              <a:ea typeface="ＭＳ Ｐゴシック" pitchFamily="-112" charset="-128"/>
            </a:endParaRPr>
          </a:p>
          <a:p>
            <a:pPr lvl="1">
              <a:lnSpc>
                <a:spcPct val="85000"/>
              </a:lnSpc>
              <a:buFontTx/>
              <a:buNone/>
            </a:pPr>
            <a:endParaRPr lang="en-US" dirty="0" smtClean="0">
              <a:ea typeface="ＭＳ Ｐゴシック" pitchFamily="-112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3" y="701760"/>
            <a:ext cx="922337" cy="11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>
                <a:ea typeface="ＭＳ Ｐゴシック" pitchFamily="-112" charset="-128"/>
              </a:rPr>
              <a:t>Hands Full Guidance (1)</a:t>
            </a:r>
          </a:p>
        </p:txBody>
      </p:sp>
      <p:pic>
        <p:nvPicPr>
          <p:cNvPr id="18435" name="Picture 3" descr="Hand Hygiene hands full 00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714" y="481013"/>
            <a:ext cx="2260600" cy="3086276"/>
          </a:xfrm>
        </p:spPr>
      </p:pic>
      <p:pic>
        <p:nvPicPr>
          <p:cNvPr id="18436" name="Picture 4" descr="Hand Hygiene hands full 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3482" y="2438400"/>
            <a:ext cx="2227263" cy="3138311"/>
          </a:xfrm>
        </p:spPr>
      </p:pic>
      <p:pic>
        <p:nvPicPr>
          <p:cNvPr id="18437" name="Picture 5" descr="Hand Hygiene hands full 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3815644"/>
            <a:ext cx="2351087" cy="3042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7314" y="1328518"/>
            <a:ext cx="263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Enter room with hands full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0745" y="2679968"/>
            <a:ext cx="263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Place items in room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6225" y="5576711"/>
            <a:ext cx="151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Clean hands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 smtClean="0">
                <a:ea typeface="ＭＳ Ｐゴシック" pitchFamily="-112" charset="-128"/>
              </a:rPr>
              <a:t>Hands Full Guidance (2)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7313" y="1328518"/>
            <a:ext cx="285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Exit room with hands full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6913" y="2719021"/>
            <a:ext cx="263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Place items in appropriate location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56225" y="5576711"/>
            <a:ext cx="1516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Clean hands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1963" y="481013"/>
            <a:ext cx="7248525" cy="693031"/>
          </a:xfrm>
        </p:spPr>
        <p:txBody>
          <a:bodyPr/>
          <a:lstStyle/>
          <a:p>
            <a:pPr algn="ctr"/>
            <a:r>
              <a:rPr lang="en-US" sz="2500" dirty="0" smtClean="0">
                <a:ea typeface="ＭＳ Ｐゴシック" pitchFamily="-112" charset="-128"/>
              </a:rPr>
              <a:t>Hospitality (1)</a:t>
            </a:r>
          </a:p>
        </p:txBody>
      </p:sp>
      <p:pic>
        <p:nvPicPr>
          <p:cNvPr id="19459" name="Picture 4" descr="Gel-in Gel-out_01 26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Hand Hygiene hospitality 00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2481" y="1174044"/>
            <a:ext cx="2490814" cy="3320697"/>
          </a:xfrm>
          <a:noFill/>
        </p:spPr>
      </p:pic>
      <p:pic>
        <p:nvPicPr>
          <p:cNvPr id="19462" name="Picture 7" descr="Hand Hygiene hospitality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806" y="2493080"/>
            <a:ext cx="365283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4622" y="1409700"/>
            <a:ext cx="219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Clean hands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82644" y="4125409"/>
            <a:ext cx="1645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Put on gloves to clean area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z="2800" dirty="0" smtClean="0">
                <a:ea typeface="ＭＳ Ｐゴシック" pitchFamily="-112" charset="-128"/>
              </a:rPr>
              <a:t>Hospitality (2)</a:t>
            </a:r>
          </a:p>
        </p:txBody>
      </p:sp>
      <p:pic>
        <p:nvPicPr>
          <p:cNvPr id="20484" name="Picture 5" descr="Gel-in Gel-out_01 26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Hand Hygiene hospitality 01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5412" y="1232253"/>
            <a:ext cx="3081337" cy="2311400"/>
          </a:xfrm>
        </p:spPr>
      </p:pic>
      <p:sp>
        <p:nvSpPr>
          <p:cNvPr id="2" name="TextBox 1"/>
          <p:cNvSpPr txBox="1"/>
          <p:nvPr/>
        </p:nvSpPr>
        <p:spPr>
          <a:xfrm>
            <a:off x="4589462" y="1516794"/>
            <a:ext cx="190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Remove gloves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97284" y="2469646"/>
            <a:ext cx="1575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Clean hands</a:t>
            </a:r>
            <a:endParaRPr lang="en-US" dirty="0"/>
          </a:p>
        </p:txBody>
      </p:sp>
      <p:pic>
        <p:nvPicPr>
          <p:cNvPr id="20483" name="Picture 3" descr="Hand Hygiene hospitality 0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2858" y="1993220"/>
            <a:ext cx="2466734" cy="3288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74343" y="1800778"/>
            <a:ext cx="3440289" cy="1813896"/>
          </a:xfrm>
        </p:spPr>
        <p:txBody>
          <a:bodyPr/>
          <a:lstStyle/>
          <a:p>
            <a:pPr>
              <a:tabLst>
                <a:tab pos="57150" algn="l"/>
              </a:tabLst>
            </a:pPr>
            <a:r>
              <a:rPr lang="en-US" sz="2000" b="0" dirty="0" smtClean="0">
                <a:ea typeface="ＭＳ Ｐゴシック" pitchFamily="-112" charset="-128"/>
              </a:rPr>
              <a:t>DELIVERY: 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Clean hands 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Pick up tray 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Enter room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Deliver to patient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>
                <a:ea typeface="ＭＳ Ｐゴシック" pitchFamily="-112" charset="-128"/>
              </a:rPr>
              <a:t> </a:t>
            </a:r>
            <a:r>
              <a:rPr lang="en-US" sz="2000" b="0" dirty="0" smtClean="0">
                <a:ea typeface="ＭＳ Ｐゴシック" pitchFamily="-112" charset="-128"/>
              </a:rPr>
              <a:t>  Clean hands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>
                <a:ea typeface="ＭＳ Ｐゴシック" pitchFamily="-112" charset="-128"/>
              </a:rPr>
              <a:t> </a:t>
            </a:r>
            <a:r>
              <a:rPr lang="en-US" sz="2000" b="0" dirty="0" smtClean="0">
                <a:ea typeface="ＭＳ Ｐゴシック" pitchFamily="-112" charset="-128"/>
              </a:rPr>
              <a:t>  Exit room</a:t>
            </a:r>
            <a:br>
              <a:rPr lang="en-US" sz="2000" b="0" dirty="0" smtClean="0">
                <a:ea typeface="ＭＳ Ｐゴシック" pitchFamily="-112" charset="-128"/>
              </a:rPr>
            </a:br>
            <a:endParaRPr lang="en-US" sz="2000" b="0" dirty="0" smtClean="0">
              <a:ea typeface="ＭＳ Ｐゴシック" pitchFamily="-112" charset="-128"/>
            </a:endParaRPr>
          </a:p>
        </p:txBody>
      </p:sp>
      <p:pic>
        <p:nvPicPr>
          <p:cNvPr id="21507" name="Picture 3" descr="Hand Hygiene Nutrition server 00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5482" y="1341505"/>
            <a:ext cx="2013692" cy="2732441"/>
          </a:xfrm>
        </p:spPr>
      </p:pic>
      <p:pic>
        <p:nvPicPr>
          <p:cNvPr id="21508" name="Picture 4" descr="Gel-in Gel-out_01 26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694488" y="42863"/>
            <a:ext cx="22812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200"/>
              <a:t>August 2010</a:t>
            </a:r>
          </a:p>
        </p:txBody>
      </p:sp>
      <p:pic>
        <p:nvPicPr>
          <p:cNvPr id="21510" name="Picture 6" descr="Hand Hygiene Nutrition server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75" y="3863622"/>
            <a:ext cx="2245508" cy="299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3075" y="519289"/>
            <a:ext cx="700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Nutrition and Food Services: </a:t>
            </a:r>
          </a:p>
          <a:p>
            <a:pPr algn="ctr"/>
            <a:r>
              <a:rPr lang="en-US" sz="2800" b="1" dirty="0" smtClean="0"/>
              <a:t>Patient Food Trays</a:t>
            </a:r>
            <a:endParaRPr lang="en-US" sz="2800" b="1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74342" y="3863622"/>
            <a:ext cx="3440289" cy="1813896"/>
          </a:xfrm>
        </p:spPr>
        <p:txBody>
          <a:bodyPr/>
          <a:lstStyle/>
          <a:p>
            <a:pPr>
              <a:tabLst>
                <a:tab pos="57150" algn="l"/>
              </a:tabLst>
            </a:pPr>
            <a:r>
              <a:rPr lang="en-US" sz="2000" b="0" dirty="0" smtClean="0">
                <a:ea typeface="ＭＳ Ｐゴシック" pitchFamily="-112" charset="-128"/>
              </a:rPr>
              <a:t>PICK UP: 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Clean hands 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Enter room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Pick up tray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Place in soiled cart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  Clean Hands</a:t>
            </a:r>
            <a:br>
              <a:rPr lang="en-US" sz="2000" b="0" dirty="0" smtClean="0">
                <a:ea typeface="ＭＳ Ｐゴシック" pitchFamily="-112" charset="-128"/>
              </a:rPr>
            </a:br>
            <a:r>
              <a:rPr lang="en-US" sz="2000" b="0" dirty="0" smtClean="0">
                <a:ea typeface="ＭＳ Ｐゴシック" pitchFamily="-112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88963F51-CC51-45E4-B342-56B5C2AEF2CF}" type="slidenum">
              <a:rPr lang="en-US" sz="100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</a:pPr>
              <a:t>25</a:t>
            </a:fld>
            <a:endParaRPr lang="en-US" sz="1000">
              <a:solidFill>
                <a:srgbClr val="0D6072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41475" y="633413"/>
            <a:ext cx="7502525" cy="547687"/>
          </a:xfrm>
        </p:spPr>
        <p:txBody>
          <a:bodyPr/>
          <a:lstStyle/>
          <a:p>
            <a:pPr algn="ctr"/>
            <a:r>
              <a:rPr lang="en-US" sz="2800" dirty="0" smtClean="0">
                <a:ea typeface="ＭＳ Ｐゴシック" pitchFamily="-112" charset="-128"/>
              </a:rPr>
              <a:t>Rehabilitation Services (1)   </a:t>
            </a:r>
          </a:p>
        </p:txBody>
      </p:sp>
      <p:pic>
        <p:nvPicPr>
          <p:cNvPr id="22532" name="Picture 4" descr="HH Rehab 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1473200"/>
            <a:ext cx="374967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Gel-in Gel-out_01 26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573088"/>
            <a:ext cx="1303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HH Rehab 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3378200"/>
            <a:ext cx="36560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5617632" y="1565275"/>
            <a:ext cx="20748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5000"/>
              </a:lnSpc>
            </a:pPr>
            <a:r>
              <a:rPr lang="en-US" sz="2800" dirty="0" smtClean="0"/>
              <a:t>Foam </a:t>
            </a:r>
            <a:r>
              <a:rPr lang="en-US" sz="2800" dirty="0"/>
              <a:t>In</a:t>
            </a:r>
          </a:p>
        </p:txBody>
      </p:sp>
      <p:sp>
        <p:nvSpPr>
          <p:cNvPr id="22536" name="Rectangle 2"/>
          <p:cNvSpPr>
            <a:spLocks noChangeArrowheads="1"/>
          </p:cNvSpPr>
          <p:nvPr/>
        </p:nvSpPr>
        <p:spPr bwMode="auto">
          <a:xfrm>
            <a:off x="1641475" y="4597135"/>
            <a:ext cx="3114675" cy="161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5000"/>
              </a:lnSpc>
            </a:pPr>
            <a:r>
              <a:rPr lang="en-US" sz="2800" dirty="0" smtClean="0"/>
              <a:t>No hand </a:t>
            </a:r>
            <a:r>
              <a:rPr lang="en-US" sz="2800" dirty="0"/>
              <a:t>h</a:t>
            </a:r>
            <a:r>
              <a:rPr lang="en-US" sz="2800" dirty="0" smtClean="0"/>
              <a:t>ygiene   </a:t>
            </a:r>
            <a:r>
              <a:rPr lang="en-US" sz="2800" dirty="0"/>
              <a:t>r</a:t>
            </a:r>
            <a:r>
              <a:rPr lang="en-US" sz="2800" dirty="0" smtClean="0"/>
              <a:t>equired </a:t>
            </a:r>
            <a:r>
              <a:rPr lang="en-US" sz="2800" dirty="0"/>
              <a:t>on </a:t>
            </a:r>
            <a:r>
              <a:rPr lang="en-US" sz="2800" dirty="0" smtClean="0"/>
              <a:t>exit </a:t>
            </a:r>
            <a:r>
              <a:rPr lang="en-US" sz="2800" dirty="0"/>
              <a:t>with </a:t>
            </a:r>
            <a:r>
              <a:rPr lang="en-US" sz="2800" dirty="0" smtClean="0"/>
              <a:t>patient (“hands full”)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 txBox="1">
            <a:spLocks noGrp="1" noChangeArrowheads="1"/>
          </p:cNvSpPr>
          <p:nvPr/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A06A6BCE-7156-4239-94F7-F25724F3E53C}" type="slidenum">
              <a:rPr lang="en-US" sz="100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</a:pPr>
              <a:t>26</a:t>
            </a:fld>
            <a:endParaRPr lang="en-US" sz="1000">
              <a:solidFill>
                <a:srgbClr val="0D6072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99628" y="1581638"/>
            <a:ext cx="3384550" cy="1488016"/>
          </a:xfrm>
        </p:spPr>
        <p:txBody>
          <a:bodyPr/>
          <a:lstStyle/>
          <a:p>
            <a:pPr algn="ctr"/>
            <a:r>
              <a:rPr lang="en-US" sz="2400" b="0" dirty="0" smtClean="0">
                <a:ea typeface="ＭＳ Ｐゴシック" pitchFamily="-112" charset="-128"/>
              </a:rPr>
              <a:t>No </a:t>
            </a:r>
            <a:r>
              <a:rPr lang="en-US" sz="2400" b="0" dirty="0">
                <a:ea typeface="ＭＳ Ｐゴシック" pitchFamily="-112" charset="-128"/>
              </a:rPr>
              <a:t>h</a:t>
            </a:r>
            <a:r>
              <a:rPr lang="en-US" sz="2400" b="0" dirty="0" smtClean="0">
                <a:ea typeface="ＭＳ Ｐゴシック" pitchFamily="-112" charset="-128"/>
              </a:rPr>
              <a:t>and hygiene required when re-entering room with patient</a:t>
            </a:r>
          </a:p>
        </p:txBody>
      </p:sp>
      <p:pic>
        <p:nvPicPr>
          <p:cNvPr id="23556" name="Picture 4" descr="HH Rehab 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75" y="1327769"/>
            <a:ext cx="3908425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HH Rehab 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7" y="4408400"/>
            <a:ext cx="3249613" cy="24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2"/>
          <p:cNvSpPr>
            <a:spLocks noChangeArrowheads="1"/>
          </p:cNvSpPr>
          <p:nvPr/>
        </p:nvSpPr>
        <p:spPr bwMode="auto">
          <a:xfrm>
            <a:off x="1991783" y="5683559"/>
            <a:ext cx="3902604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5000"/>
              </a:lnSpc>
            </a:pPr>
            <a:r>
              <a:rPr lang="en-US" sz="2400" dirty="0" smtClean="0"/>
              <a:t>Complete hand hygiene on final exit from patient room</a:t>
            </a:r>
            <a:endParaRPr lang="en-US" sz="24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41475" y="633413"/>
            <a:ext cx="7502525" cy="547687"/>
          </a:xfrm>
        </p:spPr>
        <p:txBody>
          <a:bodyPr/>
          <a:lstStyle/>
          <a:p>
            <a:pPr algn="ctr"/>
            <a:r>
              <a:rPr lang="en-US" sz="2800" dirty="0" smtClean="0">
                <a:ea typeface="ＭＳ Ｐゴシック" pitchFamily="-112" charset="-128"/>
              </a:rPr>
              <a:t>Rehabilitation Services (2)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 txBox="1">
            <a:spLocks noGrp="1" noChangeArrowheads="1"/>
          </p:cNvSpPr>
          <p:nvPr/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B93026D0-9689-41D6-9EAA-8BA9685714F3}" type="slidenum">
              <a:rPr lang="en-US" sz="100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</a:pPr>
              <a:t>27</a:t>
            </a:fld>
            <a:endParaRPr lang="en-US" sz="1000">
              <a:solidFill>
                <a:srgbClr val="0D6072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32350" y="1537758"/>
            <a:ext cx="1881717" cy="539397"/>
          </a:xfrm>
        </p:spPr>
        <p:txBody>
          <a:bodyPr/>
          <a:lstStyle/>
          <a:p>
            <a:pPr algn="ctr"/>
            <a:r>
              <a:rPr lang="en-US" b="0" dirty="0" smtClean="0">
                <a:ea typeface="ＭＳ Ｐゴシック" pitchFamily="-112" charset="-128"/>
              </a:rPr>
              <a:t/>
            </a:r>
            <a:br>
              <a:rPr lang="en-US" b="0" dirty="0" smtClean="0">
                <a:ea typeface="ＭＳ Ｐゴシック" pitchFamily="-112" charset="-128"/>
              </a:rPr>
            </a:br>
            <a:r>
              <a:rPr lang="en-US" sz="2800" b="0" dirty="0" smtClean="0">
                <a:ea typeface="ＭＳ Ｐゴシック" pitchFamily="-112" charset="-128"/>
              </a:rPr>
              <a:t>Foam in</a:t>
            </a:r>
            <a:br>
              <a:rPr lang="en-US" sz="2800" b="0" dirty="0" smtClean="0">
                <a:ea typeface="ＭＳ Ｐゴシック" pitchFamily="-112" charset="-128"/>
              </a:rPr>
            </a:br>
            <a:r>
              <a:rPr lang="en-US" sz="2800" b="0" dirty="0" smtClean="0">
                <a:ea typeface="ＭＳ Ｐゴシック" pitchFamily="-112" charset="-128"/>
              </a:rPr>
              <a:t>    </a:t>
            </a:r>
          </a:p>
        </p:txBody>
      </p:sp>
      <p:pic>
        <p:nvPicPr>
          <p:cNvPr id="24580" name="Picture 4" descr="HH Transport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406525"/>
            <a:ext cx="3263900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Gel-in Gel-out_01 26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76313"/>
            <a:ext cx="135413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1641475" y="633413"/>
            <a:ext cx="75025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5000"/>
              </a:lnSpc>
            </a:pPr>
            <a:r>
              <a:rPr lang="en-US" sz="3200" b="1" dirty="0" smtClean="0"/>
              <a:t>Transportation Services (1)   </a:t>
            </a:r>
            <a:endParaRPr lang="en-US" sz="3200" b="1" dirty="0"/>
          </a:p>
        </p:txBody>
      </p:sp>
      <p:pic>
        <p:nvPicPr>
          <p:cNvPr id="24583" name="Picture 7" descr="HH Transport 0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238" y="3348038"/>
            <a:ext cx="3867150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1641475" y="5049837"/>
            <a:ext cx="3433763" cy="132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5000"/>
              </a:lnSpc>
            </a:pPr>
            <a:r>
              <a:rPr lang="en-US" sz="2800" dirty="0"/>
              <a:t>Assist </a:t>
            </a:r>
            <a:r>
              <a:rPr lang="en-US" sz="2800" dirty="0" smtClean="0"/>
              <a:t>patient onto transportation vehicle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 txBox="1">
            <a:spLocks noGrp="1" noChangeArrowheads="1"/>
          </p:cNvSpPr>
          <p:nvPr/>
        </p:nvSpPr>
        <p:spPr bwMode="auto">
          <a:xfrm>
            <a:off x="8458200" y="6613525"/>
            <a:ext cx="51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032BC949-A05E-4447-83C0-75E1AD79DAC1}" type="slidenum">
              <a:rPr lang="en-US" sz="1000">
                <a:solidFill>
                  <a:schemeClr val="bg1"/>
                </a:solidFill>
              </a:rPr>
              <a:pPr algn="r" eaLnBrk="1" hangingPunct="1">
                <a:spcBef>
                  <a:spcPct val="50000"/>
                </a:spcBef>
              </a:pPr>
              <a:t>28</a:t>
            </a:fld>
            <a:endParaRPr lang="en-US" sz="1000">
              <a:solidFill>
                <a:srgbClr val="0D6072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4813" y="450850"/>
            <a:ext cx="7248525" cy="700088"/>
          </a:xfrm>
        </p:spPr>
        <p:txBody>
          <a:bodyPr/>
          <a:lstStyle/>
          <a:p>
            <a:pPr algn="ctr"/>
            <a:r>
              <a:rPr lang="en-US" dirty="0" smtClean="0">
                <a:ea typeface="ＭＳ Ｐゴシック" pitchFamily="-112" charset="-128"/>
              </a:rPr>
              <a:t>Transportation Services (2)</a:t>
            </a:r>
          </a:p>
        </p:txBody>
      </p:sp>
      <p:pic>
        <p:nvPicPr>
          <p:cNvPr id="25604" name="Picture 4" descr="HH Transport 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" y="800895"/>
            <a:ext cx="2920380" cy="19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2934582" y="1106841"/>
            <a:ext cx="2200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95000"/>
              </a:lnSpc>
            </a:pPr>
            <a:r>
              <a:rPr lang="en-US" sz="2400" dirty="0" smtClean="0"/>
              <a:t>No gloves required for routine patient transport</a:t>
            </a:r>
            <a:r>
              <a:rPr lang="en-US" sz="2800" dirty="0" smtClean="0"/>
              <a:t>   </a:t>
            </a:r>
            <a:endParaRPr lang="en-US" sz="2800" dirty="0"/>
          </a:p>
        </p:txBody>
      </p:sp>
      <p:pic>
        <p:nvPicPr>
          <p:cNvPr id="25606" name="Picture 7" descr="HH Transport 0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2696722"/>
            <a:ext cx="311785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HH Transport 0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110831"/>
            <a:ext cx="23622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9"/>
          <p:cNvSpPr>
            <a:spLocks noChangeArrowheads="1"/>
          </p:cNvSpPr>
          <p:nvPr/>
        </p:nvSpPr>
        <p:spPr bwMode="auto">
          <a:xfrm>
            <a:off x="1840090" y="6018919"/>
            <a:ext cx="3458986" cy="59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lnSpc>
                <a:spcPct val="95000"/>
              </a:lnSpc>
            </a:pPr>
            <a:r>
              <a:rPr lang="en-US" sz="2400" dirty="0"/>
              <a:t>Clean </a:t>
            </a:r>
            <a:r>
              <a:rPr lang="en-US" sz="2400" dirty="0" smtClean="0"/>
              <a:t>hands upon exit</a:t>
            </a:r>
            <a:endParaRPr lang="en-US" sz="2400" dirty="0"/>
          </a:p>
        </p:txBody>
      </p:sp>
      <p:sp>
        <p:nvSpPr>
          <p:cNvPr id="25609" name="Rectangle 4"/>
          <p:cNvSpPr>
            <a:spLocks noChangeArrowheads="1"/>
          </p:cNvSpPr>
          <p:nvPr/>
        </p:nvSpPr>
        <p:spPr bwMode="auto">
          <a:xfrm>
            <a:off x="5597525" y="2809612"/>
            <a:ext cx="2598208" cy="76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lnSpc>
                <a:spcPct val="95000"/>
              </a:lnSpc>
            </a:pPr>
            <a:r>
              <a:rPr lang="en-US" sz="2400" dirty="0" smtClean="0"/>
              <a:t>Deliver patient to the destination</a:t>
            </a:r>
            <a:r>
              <a:rPr lang="en-US" sz="2800" dirty="0" smtClean="0"/>
              <a:t>                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1963" y="481014"/>
            <a:ext cx="7248525" cy="531812"/>
          </a:xfrm>
        </p:spPr>
        <p:txBody>
          <a:bodyPr/>
          <a:lstStyle/>
          <a:p>
            <a:pPr algn="ctr"/>
            <a:r>
              <a:rPr lang="en-US" dirty="0" smtClean="0">
                <a:ea typeface="ＭＳ Ｐゴシック" pitchFamily="-112" charset="-128"/>
              </a:rPr>
              <a:t>Enteric Contact Isolation</a:t>
            </a:r>
            <a:endParaRPr lang="en-US" i="1" dirty="0" smtClean="0">
              <a:ea typeface="ＭＳ Ｐゴシック" pitchFamily="-112" charset="-128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652588" y="1198563"/>
            <a:ext cx="701198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Times" charset="0"/>
              <a:buChar char="•"/>
            </a:pPr>
            <a:r>
              <a:rPr lang="en-US" sz="2400" dirty="0" smtClean="0"/>
              <a:t>When is washing </a:t>
            </a:r>
            <a:r>
              <a:rPr lang="en-US" sz="2400" dirty="0"/>
              <a:t>with soap and </a:t>
            </a:r>
            <a:r>
              <a:rPr lang="en-US" sz="2400" dirty="0" smtClean="0"/>
              <a:t>water required</a:t>
            </a:r>
            <a:r>
              <a:rPr lang="en-US" sz="2400" dirty="0"/>
              <a:t>:</a:t>
            </a:r>
          </a:p>
          <a:p>
            <a:pPr marL="746125" lvl="1" indent="-288925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Times" charset="0"/>
              <a:buChar char="•"/>
            </a:pPr>
            <a:r>
              <a:rPr lang="en-US" sz="2000" dirty="0"/>
              <a:t>Check door caddy for </a:t>
            </a:r>
            <a:r>
              <a:rPr lang="en-US" sz="2000" dirty="0" smtClean="0"/>
              <a:t>“Enteric Contact Isolation” with </a:t>
            </a:r>
            <a:r>
              <a:rPr lang="en-US" sz="2000" dirty="0"/>
              <a:t>“Wash Your Hands with Soap and Water” signage</a:t>
            </a:r>
          </a:p>
          <a:p>
            <a:pPr marL="746125" lvl="1" indent="-288925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Times" charset="0"/>
              <a:buChar char="•"/>
            </a:pPr>
            <a:r>
              <a:rPr lang="en-US" sz="2000" dirty="0"/>
              <a:t>Notice </a:t>
            </a:r>
            <a:r>
              <a:rPr lang="en-US" sz="2000" dirty="0" smtClean="0"/>
              <a:t>sign covers </a:t>
            </a:r>
            <a:r>
              <a:rPr lang="en-US" sz="2000" dirty="0"/>
              <a:t>alcohol </a:t>
            </a:r>
            <a:r>
              <a:rPr lang="en-US" sz="2000" dirty="0" smtClean="0"/>
              <a:t>dispenser </a:t>
            </a:r>
            <a:r>
              <a:rPr lang="en-US" sz="2000" dirty="0"/>
              <a:t>inside patient’s room </a:t>
            </a:r>
          </a:p>
          <a:p>
            <a:pPr marL="288925" indent="-288925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Times" charset="0"/>
              <a:buChar char="•"/>
            </a:pPr>
            <a:endParaRPr lang="en-US" sz="2400" dirty="0"/>
          </a:p>
          <a:p>
            <a:pPr marL="288925" indent="-288925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Times" charset="0"/>
              <a:buChar char="•"/>
            </a:pPr>
            <a:endParaRPr lang="en-US" sz="2400" dirty="0"/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12825"/>
            <a:ext cx="9207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3886200"/>
            <a:ext cx="2770187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3863975"/>
            <a:ext cx="3127375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5805" y="4406900"/>
            <a:ext cx="6838908" cy="1362075"/>
          </a:xfrm>
        </p:spPr>
        <p:txBody>
          <a:bodyPr/>
          <a:lstStyle/>
          <a:p>
            <a:r>
              <a:rPr lang="en-US" dirty="0" smtClean="0"/>
              <a:t>Hand Hygiene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3</a:t>
            </a:fld>
            <a:endParaRPr lang="en-US">
              <a:solidFill>
                <a:srgbClr val="0D607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3" y="701760"/>
            <a:ext cx="922337" cy="11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27" y="1266917"/>
            <a:ext cx="3462727" cy="22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56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ea typeface="ＭＳ Ｐゴシック" pitchFamily="-112" charset="-128"/>
              </a:rPr>
              <a:t>Enteric Contact Isolation:  </a:t>
            </a:r>
            <a:br>
              <a:rPr lang="en-US" dirty="0" smtClean="0">
                <a:ea typeface="ＭＳ Ｐゴシック" pitchFamily="-112" charset="-128"/>
              </a:rPr>
            </a:br>
            <a:r>
              <a:rPr lang="en-US" dirty="0" smtClean="0">
                <a:ea typeface="ＭＳ Ｐゴシック" pitchFamily="-112" charset="-128"/>
              </a:rPr>
              <a:t>Hand Hygiene and PPE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963" y="2082800"/>
            <a:ext cx="6937375" cy="4775200"/>
          </a:xfrm>
        </p:spPr>
        <p:txBody>
          <a:bodyPr/>
          <a:lstStyle/>
          <a:p>
            <a:pPr>
              <a:defRPr/>
            </a:pPr>
            <a:r>
              <a:rPr lang="en-US" dirty="0"/>
              <a:t>Correct sequence </a:t>
            </a:r>
            <a:r>
              <a:rPr lang="en-US" dirty="0" smtClean="0"/>
              <a:t>upon room entry</a:t>
            </a:r>
            <a:endParaRPr lang="en-US" dirty="0"/>
          </a:p>
          <a:p>
            <a:pPr lvl="1">
              <a:defRPr/>
            </a:pPr>
            <a:r>
              <a:rPr lang="en-US" dirty="0"/>
              <a:t>Hand hygiene </a:t>
            </a:r>
            <a:endParaRPr lang="en-US" dirty="0" smtClean="0"/>
          </a:p>
          <a:p>
            <a:pPr lvl="2">
              <a:defRPr/>
            </a:pPr>
            <a:r>
              <a:rPr lang="en-US" sz="1800" dirty="0"/>
              <a:t>Alcohol foam or soap and water </a:t>
            </a:r>
            <a:r>
              <a:rPr lang="en-US" sz="1800" dirty="0" smtClean="0"/>
              <a:t>acceptable</a:t>
            </a:r>
          </a:p>
          <a:p>
            <a:pPr lvl="1">
              <a:defRPr/>
            </a:pPr>
            <a:r>
              <a:rPr lang="en-US" dirty="0" smtClean="0"/>
              <a:t>Put on PPE</a:t>
            </a:r>
            <a:endParaRPr lang="en-US" dirty="0"/>
          </a:p>
          <a:p>
            <a:pPr>
              <a:defRPr/>
            </a:pPr>
            <a:r>
              <a:rPr lang="en-US" dirty="0" smtClean="0"/>
              <a:t>Correct sequence upon room exit</a:t>
            </a:r>
          </a:p>
          <a:p>
            <a:pPr lvl="1">
              <a:defRPr/>
            </a:pPr>
            <a:r>
              <a:rPr lang="en-US" dirty="0" smtClean="0"/>
              <a:t>Remove and discard PPE in room</a:t>
            </a:r>
          </a:p>
          <a:p>
            <a:pPr lvl="1">
              <a:defRPr/>
            </a:pPr>
            <a:r>
              <a:rPr lang="en-US" dirty="0" smtClean="0"/>
              <a:t>Hand Hygiene: </a:t>
            </a:r>
          </a:p>
          <a:p>
            <a:pPr lvl="2">
              <a:defRPr/>
            </a:pPr>
            <a:r>
              <a:rPr lang="en-US" sz="1800" dirty="0"/>
              <a:t>W</a:t>
            </a:r>
            <a:r>
              <a:rPr lang="en-US" sz="1800" dirty="0" smtClean="0"/>
              <a:t>ash with soap and water is the ONLY acceptable hand hygiene option</a:t>
            </a:r>
            <a:endParaRPr lang="en-US" sz="1800" dirty="0"/>
          </a:p>
          <a:p>
            <a:pPr marL="457200" lvl="1" indent="0">
              <a:buFontTx/>
              <a:buNone/>
              <a:defRPr/>
            </a:pPr>
            <a:endParaRPr lang="en-US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D5BA589B-73FF-450F-AD3A-3C21369D8100}" type="slidenum">
              <a:rPr lang="en-US" smtClean="0">
                <a:solidFill>
                  <a:schemeClr val="bg1"/>
                </a:solidFill>
              </a:rPr>
              <a:pPr eaLnBrk="1" hangingPunct="1"/>
              <a:t>30</a:t>
            </a:fld>
            <a:endParaRPr lang="en-US" smtClean="0">
              <a:solidFill>
                <a:srgbClr val="0D6072"/>
              </a:solidFill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841375"/>
            <a:ext cx="920750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smtClean="0">
                <a:ea typeface="ＭＳ Ｐゴシック" pitchFamily="-112" charset="-128"/>
              </a:rPr>
              <a:t>Proper Sequence for Hand Hygiene When Putting On and Taking Off PPE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75" y="1457325"/>
            <a:ext cx="6937375" cy="4775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Perform hand hygiene before donning gloves</a:t>
            </a:r>
          </a:p>
          <a:p>
            <a:pPr marL="0" indent="0">
              <a:buFont typeface="Times" charset="0"/>
              <a:buNone/>
              <a:defRPr/>
            </a:pPr>
            <a:endParaRPr lang="en-US" dirty="0" smtClean="0"/>
          </a:p>
          <a:p>
            <a:pPr marL="0" indent="0">
              <a:buFont typeface="Times" charset="0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Perform hand hygiene upon completion of removal of gloves, gown, mask, and eye shield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Times" charset="0"/>
              <a:buNone/>
              <a:defRPr/>
            </a:pPr>
            <a:endParaRPr lang="en-US" dirty="0" smtClean="0"/>
          </a:p>
          <a:p>
            <a:pPr marL="0" indent="0">
              <a:buFont typeface="Times" charset="0"/>
              <a:buNone/>
              <a:defRPr/>
            </a:pPr>
            <a:endParaRPr 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8EB35CE4-2413-4E83-B05B-021B478391E3}" type="slidenum">
              <a:rPr lang="en-US" smtClean="0">
                <a:solidFill>
                  <a:schemeClr val="bg1"/>
                </a:solidFill>
              </a:rPr>
              <a:pPr eaLnBrk="1" hangingPunct="1"/>
              <a:t>31</a:t>
            </a:fld>
            <a:endParaRPr lang="en-US" smtClean="0">
              <a:solidFill>
                <a:srgbClr val="0D6072"/>
              </a:solidFill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4" y="1944688"/>
            <a:ext cx="4651198" cy="173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4" y="4556125"/>
            <a:ext cx="4651198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29946" y="4394543"/>
            <a:ext cx="7234324" cy="1362075"/>
          </a:xfrm>
        </p:spPr>
        <p:txBody>
          <a:bodyPr/>
          <a:lstStyle/>
          <a:p>
            <a:r>
              <a:rPr lang="en-US" dirty="0" smtClean="0"/>
              <a:t>Scoring Compliance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32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41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731963" y="481013"/>
            <a:ext cx="7248525" cy="1198562"/>
          </a:xfrm>
        </p:spPr>
        <p:txBody>
          <a:bodyPr/>
          <a:lstStyle/>
          <a:p>
            <a:pPr algn="ctr"/>
            <a:r>
              <a:rPr lang="en-US" sz="3000" smtClean="0">
                <a:ea typeface="ＭＳ Ｐゴシック" pitchFamily="-112" charset="-128"/>
              </a:rPr>
              <a:t>Scoring Hand Hygiene Compliance for Contact Precautions</a:t>
            </a:r>
            <a:br>
              <a:rPr lang="en-US" sz="3000" smtClean="0">
                <a:ea typeface="ＭＳ Ｐゴシック" pitchFamily="-112" charset="-128"/>
              </a:rPr>
            </a:br>
            <a:r>
              <a:rPr lang="en-US" sz="3000" smtClean="0">
                <a:ea typeface="ＭＳ Ｐゴシック" pitchFamily="-112" charset="-128"/>
              </a:rPr>
              <a:t>Example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749425" y="1885950"/>
            <a:ext cx="6937375" cy="4495800"/>
          </a:xfrm>
        </p:spPr>
        <p:txBody>
          <a:bodyPr/>
          <a:lstStyle/>
          <a:p>
            <a:r>
              <a:rPr lang="en-US" smtClean="0">
                <a:ea typeface="ＭＳ Ｐゴシック" pitchFamily="-112" charset="-128"/>
              </a:rPr>
              <a:t>Observer sees HCW exiting a patient room that has a door caddy with Contact Precautions and Wash with Soap and Water signage.  The HCW goes directly to a sink to wash with soap and water.</a:t>
            </a:r>
          </a:p>
          <a:p>
            <a:pPr lvl="1"/>
            <a:r>
              <a:rPr lang="en-US" smtClean="0">
                <a:ea typeface="ＭＳ Ｐゴシック" pitchFamily="-112" charset="-128"/>
              </a:rPr>
              <a:t>Score Yes for hand hygiene on Exit</a:t>
            </a:r>
          </a:p>
          <a:p>
            <a:r>
              <a:rPr lang="en-US" smtClean="0">
                <a:ea typeface="ＭＳ Ｐゴシック" pitchFamily="-112" charset="-128"/>
              </a:rPr>
              <a:t>Observer sees HCW exiting a patient room that has a door caddy with Contact Precautions and Wash with Soap and Water signage.  The HCW uses the alcohol gel dispenser in the hallway.</a:t>
            </a:r>
          </a:p>
          <a:p>
            <a:pPr lvl="1"/>
            <a:r>
              <a:rPr lang="en-US" smtClean="0">
                <a:ea typeface="ＭＳ Ｐゴシック" pitchFamily="-112" charset="-128"/>
              </a:rPr>
              <a:t>Score No for improper hand hygiene on Exit.</a:t>
            </a:r>
          </a:p>
          <a:p>
            <a:endParaRPr lang="en-US" smtClean="0">
              <a:ea typeface="ＭＳ Ｐゴシック" pitchFamily="-112" charset="-128"/>
            </a:endParaRPr>
          </a:p>
          <a:p>
            <a:pPr lvl="1"/>
            <a:endParaRPr lang="en-US" smtClean="0">
              <a:ea typeface="ＭＳ Ｐゴシック" pitchFamily="-112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61EE1860-D5B0-41CF-A2A8-FE6F71401632}" type="slidenum">
              <a:rPr lang="en-US" smtClean="0">
                <a:solidFill>
                  <a:schemeClr val="bg1"/>
                </a:solidFill>
              </a:rPr>
              <a:pPr eaLnBrk="1" hangingPunct="1"/>
              <a:t>33</a:t>
            </a:fld>
            <a:endParaRPr lang="en-US" smtClean="0">
              <a:solidFill>
                <a:srgbClr val="0D607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31963" y="481013"/>
            <a:ext cx="7248525" cy="1198562"/>
          </a:xfrm>
        </p:spPr>
        <p:txBody>
          <a:bodyPr/>
          <a:lstStyle/>
          <a:p>
            <a:pPr algn="ctr"/>
            <a:r>
              <a:rPr lang="en-US" sz="3000" dirty="0" smtClean="0">
                <a:ea typeface="ＭＳ Ｐゴシック" pitchFamily="-112" charset="-128"/>
              </a:rPr>
              <a:t>Scoring Hand Hygiene Compliance for Putting on and Taking off PPE</a:t>
            </a:r>
            <a:br>
              <a:rPr lang="en-US" sz="3000" dirty="0" smtClean="0">
                <a:ea typeface="ＭＳ Ｐゴシック" pitchFamily="-112" charset="-128"/>
              </a:rPr>
            </a:br>
            <a:r>
              <a:rPr lang="en-US" sz="3000" dirty="0" smtClean="0">
                <a:ea typeface="ＭＳ Ｐゴシック" pitchFamily="-112" charset="-128"/>
              </a:rPr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1163" y="1703388"/>
            <a:ext cx="6937375" cy="4495800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Observer sees HCW enter a patient’s room while donning gloves without performing hand hygiene.</a:t>
            </a:r>
          </a:p>
          <a:p>
            <a:pPr lvl="1">
              <a:defRPr/>
            </a:pPr>
            <a:r>
              <a:rPr lang="en-US" sz="1600" dirty="0" smtClean="0"/>
              <a:t>Score No for improper hand hygiene on Entry</a:t>
            </a:r>
          </a:p>
          <a:p>
            <a:pPr marL="457200" lvl="1" indent="0">
              <a:buFontTx/>
              <a:buNone/>
              <a:defRPr/>
            </a:pPr>
            <a:endParaRPr lang="en-US" sz="1600" dirty="0" smtClean="0"/>
          </a:p>
          <a:p>
            <a:pPr>
              <a:defRPr/>
            </a:pPr>
            <a:r>
              <a:rPr lang="en-US" sz="1800" dirty="0" smtClean="0"/>
              <a:t>Observer sees HCW exiting a patient room and removing gloves, gown, mask, and eye protection.  The HCW uses alcohol gel upon completion of removal of all PPE.</a:t>
            </a:r>
          </a:p>
          <a:p>
            <a:pPr lvl="1">
              <a:defRPr/>
            </a:pPr>
            <a:r>
              <a:rPr lang="en-US" sz="1800" dirty="0" smtClean="0"/>
              <a:t>Score Yes for hand hygiene on Exit</a:t>
            </a:r>
          </a:p>
          <a:p>
            <a:pPr>
              <a:defRPr/>
            </a:pPr>
            <a:r>
              <a:rPr lang="en-US" sz="1800" dirty="0" smtClean="0"/>
              <a:t>Observer sees HCW exiting a patient room and removing PPE.  The HCW first removes gloves, performs hand hygiene, then finishes removing gown, mask, and eye shield. No additional hand hygiene is performed.</a:t>
            </a:r>
          </a:p>
          <a:p>
            <a:pPr lvl="1">
              <a:defRPr/>
            </a:pPr>
            <a:r>
              <a:rPr lang="en-US" sz="1800" dirty="0" smtClean="0"/>
              <a:t>Score No for improper hand hygiene on Exit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79863204-8978-42A0-9922-0F4CE9E48D81}" type="slidenum">
              <a:rPr lang="en-US" smtClean="0">
                <a:solidFill>
                  <a:schemeClr val="bg1"/>
                </a:solidFill>
              </a:rPr>
              <a:pPr eaLnBrk="1" hangingPunct="1"/>
              <a:t>34</a:t>
            </a:fld>
            <a:endParaRPr lang="en-US" smtClean="0">
              <a:solidFill>
                <a:srgbClr val="0D607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43449" y="4406900"/>
            <a:ext cx="7352270" cy="1362075"/>
          </a:xfrm>
        </p:spPr>
        <p:txBody>
          <a:bodyPr/>
          <a:lstStyle/>
          <a:p>
            <a:r>
              <a:rPr lang="en-US" sz="3600" dirty="0" smtClean="0"/>
              <a:t>Hand Hygiene Compliance</a:t>
            </a:r>
            <a:br>
              <a:rPr lang="en-US" sz="3600" dirty="0" smtClean="0"/>
            </a:br>
            <a:r>
              <a:rPr lang="en-US" sz="3600" dirty="0" smtClean="0"/>
              <a:t>Data Entry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35</a:t>
            </a:fld>
            <a:endParaRPr lang="en-US">
              <a:solidFill>
                <a:srgbClr val="0D6072"/>
              </a:solidFill>
            </a:endParaRPr>
          </a:p>
        </p:txBody>
      </p:sp>
      <p:pic>
        <p:nvPicPr>
          <p:cNvPr id="7" name="Picture 4" descr="Gel-in Gel-out_01 26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27" y="1266917"/>
            <a:ext cx="3462727" cy="22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74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6" y="1293940"/>
            <a:ext cx="6604000" cy="55640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Cleanhands.ucsfmedicalcenter.org 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668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869854" y="1230432"/>
            <a:ext cx="2994660" cy="1225296"/>
          </a:xfrm>
          <a:prstGeom prst="wedgeEllipseCallout">
            <a:avLst>
              <a:gd name="adj1" fmla="val -158401"/>
              <a:gd name="adj2" fmla="val 942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Observation Tool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10" y="-1"/>
            <a:ext cx="746379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mtClean="0">
                <a:ea typeface="ＭＳ Ｐゴシック" pitchFamily="-112" charset="-128"/>
              </a:rPr>
              <a:t>Scoring Tips 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833915" y="1409700"/>
            <a:ext cx="7044619" cy="5373511"/>
          </a:xfrm>
        </p:spPr>
        <p:txBody>
          <a:bodyPr/>
          <a:lstStyle/>
          <a:p>
            <a:pPr marL="419100" indent="-419100">
              <a:buFontTx/>
              <a:buChar char="•"/>
            </a:pPr>
            <a:r>
              <a:rPr lang="en-US" sz="2000" b="0" dirty="0" smtClean="0">
                <a:ea typeface="ＭＳ Ｐゴシック" pitchFamily="-112" charset="-128"/>
              </a:rPr>
              <a:t>Observe for 30 seconds after entry or exit for hand hygiene</a:t>
            </a:r>
          </a:p>
          <a:p>
            <a:pPr marL="873125" lvl="1" indent="-419100">
              <a:buFontTx/>
              <a:buChar char="•"/>
            </a:pPr>
            <a:r>
              <a:rPr lang="en-US" sz="1800" dirty="0">
                <a:ea typeface="ＭＳ Ｐゴシック" pitchFamily="-112" charset="-128"/>
                <a:cs typeface="Calibri" panose="020F0502020204030204" pitchFamily="34" charset="0"/>
              </a:rPr>
              <a:t>Do not enter an observation if you are uncertain if hand hygiene occurred  </a:t>
            </a:r>
            <a:endParaRPr lang="en-US" sz="1800" b="0" dirty="0" smtClean="0">
              <a:ea typeface="ＭＳ Ｐゴシック" pitchFamily="-112" charset="-128"/>
            </a:endParaRPr>
          </a:p>
          <a:p>
            <a:pPr marL="419100" indent="-419100"/>
            <a:r>
              <a:rPr lang="en-US" sz="2000" b="0" dirty="0" smtClean="0">
                <a:ea typeface="ＭＳ Ｐゴシック" pitchFamily="-112" charset="-128"/>
              </a:rPr>
              <a:t>Each ENTRY and each EXIT is a unique observation</a:t>
            </a:r>
          </a:p>
          <a:p>
            <a:pPr marL="419100" indent="-419100"/>
            <a:r>
              <a:rPr lang="en-US" sz="2000" b="0" dirty="0" smtClean="0">
                <a:ea typeface="ＭＳ Ｐゴシック" pitchFamily="-112" charset="-128"/>
              </a:rPr>
              <a:t>ONE </a:t>
            </a:r>
            <a:r>
              <a:rPr lang="en-US" sz="2000" b="0" dirty="0">
                <a:ea typeface="ＭＳ Ｐゴシック" pitchFamily="-112" charset="-128"/>
              </a:rPr>
              <a:t>h</a:t>
            </a:r>
            <a:r>
              <a:rPr lang="en-US" sz="2000" b="0" dirty="0" smtClean="0">
                <a:ea typeface="ＭＳ Ｐゴシック" pitchFamily="-112" charset="-128"/>
              </a:rPr>
              <a:t>and hygiene opportunity may count as TWO observations:</a:t>
            </a:r>
          </a:p>
          <a:p>
            <a:pPr marL="873125" lvl="1" indent="-419100"/>
            <a:r>
              <a:rPr lang="en-US" sz="1800" b="0" dirty="0" smtClean="0">
                <a:ea typeface="ＭＳ Ｐゴシック" pitchFamily="-112" charset="-128"/>
              </a:rPr>
              <a:t>EXIT from one area followed by ENTRY to another </a:t>
            </a:r>
            <a:r>
              <a:rPr lang="en-US" sz="1800" b="0" dirty="0">
                <a:ea typeface="ＭＳ Ｐゴシック" pitchFamily="-112" charset="-128"/>
              </a:rPr>
              <a:t>area within 30 seconds of exiting the first </a:t>
            </a:r>
            <a:r>
              <a:rPr lang="en-US" sz="1800" b="0" dirty="0" smtClean="0">
                <a:ea typeface="ＭＳ Ｐゴシック" pitchFamily="-112" charset="-128"/>
              </a:rPr>
              <a:t>area:</a:t>
            </a:r>
          </a:p>
          <a:p>
            <a:pPr marL="1217613" lvl="2" indent="-419100"/>
            <a:r>
              <a:rPr lang="en-US" sz="1800" dirty="0" smtClean="0">
                <a:ea typeface="ＭＳ Ｐゴシック" pitchFamily="-112" charset="-128"/>
              </a:rPr>
              <a:t>Both can be compliant IF n</a:t>
            </a:r>
            <a:r>
              <a:rPr lang="en-US" sz="1800" b="0" dirty="0" smtClean="0">
                <a:ea typeface="ＭＳ Ｐゴシック" pitchFamily="-112" charset="-128"/>
              </a:rPr>
              <a:t>othing has been touched </a:t>
            </a:r>
          </a:p>
          <a:p>
            <a:pPr marL="1217613" lvl="2" indent="-419100"/>
            <a:r>
              <a:rPr lang="en-US" sz="1800" dirty="0" smtClean="0">
                <a:ea typeface="ＭＳ Ｐゴシック" pitchFamily="-112" charset="-128"/>
              </a:rPr>
              <a:t>Both can be noncompliant if no hand hygiene was done</a:t>
            </a:r>
            <a:endParaRPr lang="en-US" sz="1800" b="0" dirty="0" smtClean="0">
              <a:ea typeface="ＭＳ Ｐゴシック" pitchFamily="-112" charset="-128"/>
            </a:endParaRPr>
          </a:p>
          <a:p>
            <a:pPr marL="873125" lvl="1" indent="-419100"/>
            <a:r>
              <a:rPr lang="en-US" sz="1800" b="0" dirty="0" smtClean="0">
                <a:ea typeface="ＭＳ Ｐゴシック" pitchFamily="-112" charset="-128"/>
              </a:rPr>
              <a:t>Record as:</a:t>
            </a:r>
          </a:p>
          <a:p>
            <a:pPr marL="1182688" lvl="2" indent="-381000"/>
            <a:r>
              <a:rPr lang="en-US" sz="1800" dirty="0" smtClean="0">
                <a:ea typeface="ＭＳ Ｐゴシック" pitchFamily="-112" charset="-128"/>
              </a:rPr>
              <a:t>One EXIT from one area</a:t>
            </a:r>
          </a:p>
          <a:p>
            <a:pPr marL="1182688" lvl="2" indent="-381000"/>
            <a:r>
              <a:rPr lang="en-US" sz="1800" dirty="0" smtClean="0">
                <a:ea typeface="ＭＳ Ｐゴシック" pitchFamily="-112" charset="-128"/>
              </a:rPr>
              <a:t>One ENTRY to the next area</a:t>
            </a:r>
          </a:p>
          <a:p>
            <a:pPr marL="419100" indent="-419100"/>
            <a:endParaRPr lang="en-US" sz="2000" b="0" dirty="0" smtClean="0">
              <a:ea typeface="ＭＳ Ｐゴシック" pitchFamily="-112" charset="-128"/>
            </a:endParaRPr>
          </a:p>
          <a:p>
            <a:pPr marL="419100" indent="-419100"/>
            <a:endParaRPr lang="en-US" sz="2000" b="0" dirty="0" smtClean="0">
              <a:ea typeface="ＭＳ Ｐゴシック" pitchFamily="-112" charset="-128"/>
            </a:endParaRPr>
          </a:p>
          <a:p>
            <a:pPr marL="419100" indent="-419100"/>
            <a:endParaRPr lang="en-US" sz="2000" b="0" dirty="0" smtClean="0">
              <a:ea typeface="ＭＳ Ｐゴシック" pitchFamily="-112" charset="-128"/>
            </a:endParaRPr>
          </a:p>
        </p:txBody>
      </p:sp>
      <p:pic>
        <p:nvPicPr>
          <p:cNvPr id="37892" name="Picture 6" descr="Gel-in Gel-out_01 26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1963" y="481013"/>
            <a:ext cx="7248525" cy="882650"/>
          </a:xfrm>
        </p:spPr>
        <p:txBody>
          <a:bodyPr/>
          <a:lstStyle/>
          <a:p>
            <a:pPr algn="ctr"/>
            <a:r>
              <a:rPr lang="en-US" sz="2800" dirty="0" smtClean="0">
                <a:ea typeface="ＭＳ Ｐゴシック" pitchFamily="-112" charset="-128"/>
              </a:rPr>
              <a:t>Hand Hygiene Policy Requirements</a:t>
            </a:r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1817688" y="1198777"/>
            <a:ext cx="6943725" cy="468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8925" indent="-288925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Times" charset="0"/>
              <a:buChar char="•"/>
            </a:pPr>
            <a:r>
              <a:rPr lang="en-US" sz="2400" b="1" dirty="0" smtClean="0"/>
              <a:t>One must clean one’s hands: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 smtClean="0"/>
              <a:t>Before </a:t>
            </a:r>
            <a:r>
              <a:rPr lang="en-US" sz="2400" b="1" dirty="0"/>
              <a:t>touching a patient </a:t>
            </a:r>
            <a:r>
              <a:rPr lang="en-US" sz="2400" b="1" i="1" dirty="0"/>
              <a:t>	</a:t>
            </a:r>
            <a:endParaRPr lang="en-US" sz="2400" b="1" dirty="0"/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Before </a:t>
            </a:r>
            <a:r>
              <a:rPr lang="en-US" sz="2400" b="1" dirty="0" smtClean="0"/>
              <a:t>a clean/aseptic </a:t>
            </a:r>
            <a:r>
              <a:rPr lang="en-US" sz="2400" b="1" dirty="0"/>
              <a:t>procedure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After body fluid exposure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After touching a patient</a:t>
            </a:r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After touching patient surroundings</a:t>
            </a:r>
            <a:endParaRPr lang="en-US" sz="2400" b="1" i="1" dirty="0"/>
          </a:p>
          <a:p>
            <a:pPr marL="800100" lvl="1" indent="-342900" eaLnBrk="0" hangingPunct="0"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Additional hand hygiene </a:t>
            </a:r>
            <a:r>
              <a:rPr lang="en-US" sz="2400" b="1" dirty="0" smtClean="0"/>
              <a:t>indications</a:t>
            </a:r>
            <a:r>
              <a:rPr lang="en-US" sz="2000" b="1" dirty="0" smtClean="0"/>
              <a:t> </a:t>
            </a:r>
            <a:endParaRPr lang="en-US" sz="2000" b="1" dirty="0"/>
          </a:p>
          <a:p>
            <a:pPr marL="1200150" lvl="2" indent="-285750" eaLnBrk="0" hangingPunct="0">
              <a:lnSpc>
                <a:spcPct val="7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Tx/>
              <a:buChar char="–"/>
            </a:pPr>
            <a:r>
              <a:rPr lang="en-US" sz="2000" dirty="0"/>
              <a:t>Before preparing food</a:t>
            </a:r>
          </a:p>
          <a:p>
            <a:pPr marL="1200150" lvl="2" indent="-285750" eaLnBrk="0" hangingPunct="0">
              <a:lnSpc>
                <a:spcPct val="7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Tx/>
              <a:buChar char="–"/>
            </a:pPr>
            <a:r>
              <a:rPr lang="en-US" sz="2000" dirty="0"/>
              <a:t>After using the restroom </a:t>
            </a:r>
          </a:p>
          <a:p>
            <a:pPr marL="1200150" lvl="2" indent="-285750" eaLnBrk="0" hangingPunct="0">
              <a:lnSpc>
                <a:spcPct val="7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Tx/>
              <a:buChar char="–"/>
            </a:pPr>
            <a:r>
              <a:rPr lang="en-US" sz="2000" dirty="0"/>
              <a:t>After touching </a:t>
            </a:r>
            <a:r>
              <a:rPr lang="en-US" sz="2000" dirty="0" smtClean="0"/>
              <a:t>one’s face</a:t>
            </a:r>
            <a:r>
              <a:rPr lang="en-US" sz="2000" dirty="0"/>
              <a:t>, nose or hair or personal device (e.g. pager, phone)</a:t>
            </a:r>
            <a:endParaRPr lang="en-US" sz="2000" i="1" dirty="0"/>
          </a:p>
          <a:p>
            <a:pPr marL="742950" lvl="1" indent="-285750" eaLnBrk="0" hangingPunct="0">
              <a:lnSpc>
                <a:spcPct val="75000"/>
              </a:lnSpc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FontTx/>
              <a:buChar char="–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1963" y="481014"/>
            <a:ext cx="7248525" cy="606382"/>
          </a:xfrm>
        </p:spPr>
        <p:txBody>
          <a:bodyPr/>
          <a:lstStyle/>
          <a:p>
            <a:pPr algn="ctr"/>
            <a:r>
              <a:rPr lang="en-US" dirty="0" smtClean="0">
                <a:ea typeface="ＭＳ Ｐゴシック" pitchFamily="-112" charset="-128"/>
              </a:rPr>
              <a:t>Scoring Tips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49425" y="1230313"/>
            <a:ext cx="6937375" cy="4597400"/>
          </a:xfrm>
        </p:spPr>
        <p:txBody>
          <a:bodyPr/>
          <a:lstStyle/>
          <a:p>
            <a:pPr marL="419100" indent="-419100">
              <a:lnSpc>
                <a:spcPct val="85000"/>
              </a:lnSpc>
            </a:pPr>
            <a:r>
              <a:rPr lang="en-US" sz="2100" b="0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Assign observations for </a:t>
            </a:r>
            <a:r>
              <a:rPr lang="en-US" sz="2100" u="sng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students</a:t>
            </a:r>
            <a:r>
              <a:rPr lang="en-US" sz="2100" b="0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 to their occupational category (e.g., RT students to RT)</a:t>
            </a:r>
          </a:p>
          <a:p>
            <a:pPr marL="419100" indent="-419100">
              <a:lnSpc>
                <a:spcPct val="85000"/>
              </a:lnSpc>
            </a:pPr>
            <a:r>
              <a:rPr lang="en-US" sz="2100" b="0" dirty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H</a:t>
            </a:r>
            <a:r>
              <a:rPr lang="en-US" sz="2100" b="0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and hygiene must be done after glove removal, including gloves worn for surgical </a:t>
            </a:r>
            <a:r>
              <a:rPr lang="en-US" sz="2100" b="0" dirty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scrub. </a:t>
            </a:r>
            <a:r>
              <a:rPr lang="en-US" sz="2100" b="0" i="1" dirty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Gloves do not substitute for hand hygiene! </a:t>
            </a:r>
            <a:endParaRPr lang="en-US" sz="2100" b="0" i="1" dirty="0" smtClean="0">
              <a:latin typeface="Calibri" panose="020F0502020204030204" pitchFamily="34" charset="0"/>
              <a:ea typeface="ＭＳ Ｐゴシック" pitchFamily="-112" charset="-128"/>
              <a:cs typeface="Calibri" panose="020F0502020204030204" pitchFamily="34" charset="0"/>
            </a:endParaRPr>
          </a:p>
          <a:p>
            <a:pPr marL="419100" indent="-419100">
              <a:lnSpc>
                <a:spcPct val="85000"/>
              </a:lnSpc>
            </a:pPr>
            <a:r>
              <a:rPr lang="en-US" sz="2100" b="0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Hand hygiene standards apply to empty patient care rooms, clean or soiled</a:t>
            </a:r>
          </a:p>
          <a:p>
            <a:pPr marL="419100" indent="-419100">
              <a:lnSpc>
                <a:spcPct val="85000"/>
              </a:lnSpc>
            </a:pPr>
            <a:r>
              <a:rPr lang="en-US" sz="2100" b="0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All </a:t>
            </a:r>
            <a:r>
              <a:rPr lang="en-US" sz="2100" b="0" dirty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data must be entered by midnight of the last the month of observation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100" u="sng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EXCLUSIONS:</a:t>
            </a:r>
          </a:p>
          <a:p>
            <a:pPr marL="419100" indent="-419100">
              <a:lnSpc>
                <a:spcPct val="85000"/>
              </a:lnSpc>
            </a:pPr>
            <a:r>
              <a:rPr lang="en-US" sz="2100" b="0" dirty="0" smtClean="0">
                <a:latin typeface="Calibri" panose="020F0502020204030204" pitchFamily="34" charset="0"/>
                <a:ea typeface="ＭＳ Ｐゴシック" pitchFamily="-112" charset="-128"/>
                <a:cs typeface="Calibri" panose="020F0502020204030204" pitchFamily="34" charset="0"/>
              </a:rPr>
              <a:t>Do not enter an observation  of emergent situations (e.g., code)</a:t>
            </a:r>
          </a:p>
          <a:p>
            <a:pPr marL="419100" indent="-419100">
              <a:lnSpc>
                <a:spcPct val="85000"/>
              </a:lnSpc>
            </a:pPr>
            <a:endParaRPr lang="en-US" sz="1800" dirty="0" smtClean="0">
              <a:ea typeface="ＭＳ Ｐゴシック" pitchFamily="-112" charset="-128"/>
            </a:endParaRPr>
          </a:p>
          <a:p>
            <a:pPr marL="419100" indent="-419100">
              <a:lnSpc>
                <a:spcPct val="85000"/>
              </a:lnSpc>
            </a:pPr>
            <a:endParaRPr lang="en-US" sz="1800" dirty="0" smtClean="0">
              <a:ea typeface="ＭＳ Ｐゴシック" pitchFamily="-112" charset="-128"/>
            </a:endParaRPr>
          </a:p>
          <a:p>
            <a:pPr marL="419100" indent="-419100">
              <a:lnSpc>
                <a:spcPct val="85000"/>
              </a:lnSpc>
            </a:pPr>
            <a:endParaRPr lang="en-US" sz="1800" dirty="0" smtClean="0">
              <a:ea typeface="ＭＳ Ｐゴシック" pitchFamily="-112" charset="-128"/>
            </a:endParaRPr>
          </a:p>
        </p:txBody>
      </p:sp>
      <p:pic>
        <p:nvPicPr>
          <p:cNvPr id="38916" name="Picture 4" descr="Gel-in Gel-out_01 26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042400" cy="69342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244622" y="4007556"/>
            <a:ext cx="4673600" cy="2324664"/>
          </a:xfrm>
          <a:prstGeom prst="wedgeEllipseCallout">
            <a:avLst>
              <a:gd name="adj1" fmla="val -106249"/>
              <a:gd name="adj2" fmla="val -2941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Access hand hygiene data entry here or go directly to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  <a:hlinkClick r:id="rId3"/>
              </a:rPr>
              <a:t>http://handhygiene.ucsfmedicalcenter.org</a:t>
            </a:r>
            <a:endParaRPr lang="en-US" sz="14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0070C0"/>
                </a:solidFill>
              </a:rPr>
              <a:t> </a:t>
            </a:r>
            <a:endParaRPr lang="en-US" sz="1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204178" y="940084"/>
            <a:ext cx="3488266" cy="1618488"/>
          </a:xfrm>
          <a:prstGeom prst="wedgeEllipseCallout">
            <a:avLst>
              <a:gd name="adj1" fmla="val -117953"/>
              <a:gd name="adj2" fmla="val -9309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Or type </a:t>
            </a:r>
            <a:r>
              <a:rPr lang="en-US" b="1" dirty="0">
                <a:solidFill>
                  <a:srgbClr val="0070C0"/>
                </a:solidFill>
              </a:rPr>
              <a:t>https://handhygiene/ </a:t>
            </a:r>
            <a:endParaRPr lang="en-US" b="1" dirty="0" smtClean="0">
              <a:solidFill>
                <a:srgbClr val="0070C0"/>
              </a:solidFill>
            </a:endParaRP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in the URL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11" y="0"/>
            <a:ext cx="9228221" cy="68580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978400" y="2228850"/>
            <a:ext cx="3737610" cy="1200150"/>
          </a:xfrm>
          <a:prstGeom prst="wedgeEllipseCallout">
            <a:avLst>
              <a:gd name="adj1" fmla="val -130272"/>
              <a:gd name="adj2" fmla="val -1210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Click </a:t>
            </a:r>
            <a:r>
              <a:rPr lang="en-US" b="1" u="sng" dirty="0" smtClean="0">
                <a:solidFill>
                  <a:srgbClr val="0070C0"/>
                </a:solidFill>
              </a:rPr>
              <a:t>Add New Item</a:t>
            </a:r>
            <a:r>
              <a:rPr lang="en-US" b="1" dirty="0" smtClean="0">
                <a:solidFill>
                  <a:srgbClr val="0070C0"/>
                </a:solidFill>
              </a:rPr>
              <a:t> for a new observation  entry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44"/>
            <a:ext cx="9144000" cy="6966573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0" y="214490"/>
            <a:ext cx="2920470" cy="705273"/>
          </a:xfrm>
          <a:prstGeom prst="wedgeEllipseCallout">
            <a:avLst>
              <a:gd name="adj1" fmla="val 6227"/>
              <a:gd name="adj2" fmla="val 1017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0070C0"/>
                </a:solidFill>
              </a:rPr>
              <a:t>Defaults </a:t>
            </a:r>
            <a:r>
              <a:rPr lang="en-US" b="1" dirty="0">
                <a:solidFill>
                  <a:srgbClr val="0070C0"/>
                </a:solidFill>
              </a:rPr>
              <a:t>to current month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6935753" y="135072"/>
            <a:ext cx="1632514" cy="864108"/>
          </a:xfrm>
          <a:prstGeom prst="wedgeEllipseCallout">
            <a:avLst>
              <a:gd name="adj1" fmla="val -17209"/>
              <a:gd name="adj2" fmla="val 717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Select Unit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296214" y="1320800"/>
            <a:ext cx="2343326" cy="736798"/>
          </a:xfrm>
          <a:prstGeom prst="wedgeEllipseCallout">
            <a:avLst>
              <a:gd name="adj1" fmla="val -124821"/>
              <a:gd name="adj2" fmla="val 590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Enter Observations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296214" y="1320800"/>
            <a:ext cx="2343326" cy="736798"/>
          </a:xfrm>
          <a:prstGeom prst="wedgeEllipseCallout">
            <a:avLst>
              <a:gd name="adj1" fmla="val -71720"/>
              <a:gd name="adj2" fmla="val 643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Enter Observations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296214" y="1320800"/>
            <a:ext cx="2524142" cy="736798"/>
          </a:xfrm>
          <a:prstGeom prst="wedgeEllipseCallout">
            <a:avLst>
              <a:gd name="adj1" fmla="val -33488"/>
              <a:gd name="adj2" fmla="val 633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Enter circumstances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570132" y="2663190"/>
            <a:ext cx="2368127" cy="891540"/>
          </a:xfrm>
          <a:prstGeom prst="wedgeEllipseCallout">
            <a:avLst>
              <a:gd name="adj1" fmla="val -87357"/>
              <a:gd name="adj2" fmla="val -5858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Select Occupational Group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3204970" y="3554730"/>
            <a:ext cx="2343326" cy="1058418"/>
          </a:xfrm>
          <a:prstGeom prst="wedgeEllipseCallout">
            <a:avLst>
              <a:gd name="adj1" fmla="val -138990"/>
              <a:gd name="adj2" fmla="val -465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Enter Observations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3204970" y="3554730"/>
            <a:ext cx="2343326" cy="1058418"/>
          </a:xfrm>
          <a:prstGeom prst="wedgeEllipseCallout">
            <a:avLst>
              <a:gd name="adj1" fmla="val -153925"/>
              <a:gd name="adj2" fmla="val -230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Enter Observations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843"/>
            <a:ext cx="9144000" cy="588715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31963" y="481014"/>
            <a:ext cx="7248525" cy="625298"/>
          </a:xfrm>
        </p:spPr>
        <p:txBody>
          <a:bodyPr/>
          <a:lstStyle/>
          <a:p>
            <a:r>
              <a:rPr lang="en-US" dirty="0" smtClean="0"/>
              <a:t>Enteric Contact Isolation Bundle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45</a:t>
            </a:fld>
            <a:endParaRPr lang="en-US">
              <a:solidFill>
                <a:srgbClr val="0D6072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962400" y="970842"/>
            <a:ext cx="5181600" cy="2156179"/>
          </a:xfrm>
          <a:prstGeom prst="wedgeEllipseCallout">
            <a:avLst>
              <a:gd name="adj1" fmla="val -74963"/>
              <a:gd name="adj2" fmla="val -211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If </a:t>
            </a:r>
            <a:r>
              <a:rPr lang="en-US" b="1" dirty="0" err="1" smtClean="0">
                <a:solidFill>
                  <a:srgbClr val="0070C0"/>
                </a:solidFill>
              </a:rPr>
              <a:t>pt</a:t>
            </a:r>
            <a:r>
              <a:rPr lang="en-US" b="1" dirty="0" smtClean="0">
                <a:solidFill>
                  <a:srgbClr val="0070C0"/>
                </a:solidFill>
              </a:rPr>
              <a:t> is in Enteric Contact Isolation, click “Yes” ONLY if CDI Prevention Bundle data will be collected.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Soap and water on exit from the room is required for Hand Hygiene compliance.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4161896" y="3539066"/>
            <a:ext cx="4555066" cy="1422399"/>
          </a:xfrm>
          <a:prstGeom prst="wedgeEllipseCallout">
            <a:avLst>
              <a:gd name="adj1" fmla="val -70611"/>
              <a:gd name="adj2" fmla="val 194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Hand Hygiene observations do not require completion of CDI Bundle. Every data point helps, though!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14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12869"/>
            <a:ext cx="9130136" cy="687086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68437" y="84692"/>
            <a:ext cx="7248525" cy="6320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Provider Options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52356" y="3120671"/>
            <a:ext cx="2444397" cy="848079"/>
          </a:xfrm>
        </p:spPr>
        <p:txBody>
          <a:bodyPr/>
          <a:lstStyle/>
          <a:p>
            <a:r>
              <a:rPr lang="en-US" b="0" dirty="0" smtClean="0"/>
              <a:t>Ask MD/NP/PA their specialty</a:t>
            </a:r>
          </a:p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1126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BB9933CB-0923-4793-9955-FADD2F634CEB}" type="slidenum">
              <a:rPr lang="en-US" smtClean="0">
                <a:solidFill>
                  <a:schemeClr val="bg1"/>
                </a:solidFill>
              </a:rPr>
              <a:pPr eaLnBrk="1" hangingPunct="1"/>
              <a:t>46</a:t>
            </a:fld>
            <a:endParaRPr lang="en-US" smtClean="0">
              <a:solidFill>
                <a:srgbClr val="0D607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09" y="2048692"/>
            <a:ext cx="3950094" cy="384011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2029529" y="1192798"/>
            <a:ext cx="2113493" cy="1108780"/>
          </a:xfrm>
          <a:prstGeom prst="wedgeEllipseCallout">
            <a:avLst>
              <a:gd name="adj1" fmla="val 120472"/>
              <a:gd name="adj2" fmla="val 623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0070C0"/>
                </a:solidFill>
              </a:rPr>
              <a:t>Choose “Adult” or “Pediatric”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468437" y="2625547"/>
            <a:ext cx="2127604" cy="990247"/>
          </a:xfrm>
          <a:prstGeom prst="wedgeEllipseCallout">
            <a:avLst>
              <a:gd name="adj1" fmla="val 112650"/>
              <a:gd name="adj2" fmla="val -323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0070C0"/>
                </a:solidFill>
              </a:rPr>
              <a:t>Choose MD/NP/PA specialty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12869"/>
            <a:ext cx="9130136" cy="6870869"/>
          </a:xfrm>
          <a:prstGeom prst="rect">
            <a:avLst/>
          </a:prstGeom>
        </p:spPr>
      </p:pic>
      <p:sp>
        <p:nvSpPr>
          <p:cNvPr id="44034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1E03FB21-FDEB-4581-9564-8303DA75F5A2}" type="slidenum">
              <a:rPr lang="en-US" smtClean="0">
                <a:solidFill>
                  <a:schemeClr val="bg1"/>
                </a:solidFill>
              </a:rPr>
              <a:pPr eaLnBrk="1" hangingPunct="1"/>
              <a:t>47</a:t>
            </a:fld>
            <a:endParaRPr lang="en-US" smtClean="0">
              <a:solidFill>
                <a:srgbClr val="0D607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90" y="5201892"/>
            <a:ext cx="7622822" cy="1411633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959489" y="1585828"/>
            <a:ext cx="3622675" cy="1836737"/>
          </a:xfrm>
          <a:prstGeom prst="wedgeEllipseCallout">
            <a:avLst>
              <a:gd name="adj1" fmla="val -77210"/>
              <a:gd name="adj2" fmla="val 1887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Click here to continue entering data for same unit, same month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106962" y="3164276"/>
            <a:ext cx="3657600" cy="921258"/>
          </a:xfrm>
          <a:prstGeom prst="wedgeEllipseCallout">
            <a:avLst>
              <a:gd name="adj1" fmla="val -21030"/>
              <a:gd name="adj2" fmla="val 2422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Click Save to save individual record and return to home page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A470A85B-D4D5-4E21-99F2-A770BF92F041}" type="slidenum">
              <a:rPr lang="en-US" smtClean="0">
                <a:solidFill>
                  <a:schemeClr val="bg1"/>
                </a:solidFill>
              </a:rPr>
              <a:pPr eaLnBrk="1" hangingPunct="1"/>
              <a:t>48</a:t>
            </a:fld>
            <a:endParaRPr lang="en-US" smtClean="0">
              <a:solidFill>
                <a:srgbClr val="0D6072"/>
              </a:solidFill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1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365074" y="183802"/>
            <a:ext cx="4400550" cy="8737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</a:rPr>
              <a:t>To edit, delete, or duplicate </a:t>
            </a:r>
            <a:r>
              <a:rPr lang="en-US" b="1" u="sng" dirty="0">
                <a:solidFill>
                  <a:srgbClr val="0070C0"/>
                </a:solidFill>
              </a:rPr>
              <a:t>your own </a:t>
            </a:r>
            <a:r>
              <a:rPr lang="en-US" b="1" dirty="0">
                <a:solidFill>
                  <a:srgbClr val="0070C0"/>
                </a:solidFill>
              </a:rPr>
              <a:t>entries, click here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296" y="1563689"/>
            <a:ext cx="3638429" cy="106891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846962" y="620672"/>
            <a:ext cx="786194" cy="1196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62388" y="620672"/>
            <a:ext cx="1382102" cy="1117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61096" y="620672"/>
            <a:ext cx="2592063" cy="1117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" y="0"/>
            <a:ext cx="9115214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2F72C3-8E44-4272-9E91-4F7C6F38847C}" type="slidenum">
              <a:rPr lang="en-US" smtClean="0"/>
              <a:pPr>
                <a:defRPr/>
              </a:pPr>
              <a:t>49</a:t>
            </a:fld>
            <a:endParaRPr lang="en-US">
              <a:solidFill>
                <a:srgbClr val="0D6072"/>
              </a:solidFill>
            </a:endParaRPr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9" y="1732756"/>
            <a:ext cx="3264803" cy="108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480059" y="363853"/>
            <a:ext cx="2663190" cy="610048"/>
          </a:xfrm>
          <a:prstGeom prst="wedgeEllipseCallout">
            <a:avLst>
              <a:gd name="adj1" fmla="val -9177"/>
              <a:gd name="adj2" fmla="val 1251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Sort for my unit’s entries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4557074" y="1238274"/>
            <a:ext cx="2926292" cy="988965"/>
          </a:xfrm>
          <a:prstGeom prst="wedgeEllipseCallout">
            <a:avLst>
              <a:gd name="adj1" fmla="val 74840"/>
              <a:gd name="adj2" fmla="val -7416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What is my unit’s compliance?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5802207" y="3465512"/>
            <a:ext cx="2503170" cy="1051560"/>
          </a:xfrm>
          <a:prstGeom prst="wedgeEllipseCallout">
            <a:avLst>
              <a:gd name="adj1" fmla="val 64384"/>
              <a:gd name="adj2" fmla="val -25908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Export to Excel to Print Out Raw Data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1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Hand Hygiene Policy Requirements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Alcohol-Based Hand Rub (ABHR) for non-visibly soiled hands:</a:t>
            </a:r>
          </a:p>
          <a:p>
            <a:pPr lvl="1"/>
            <a:r>
              <a:rPr lang="en-US" dirty="0" smtClean="0"/>
              <a:t>Before and after gloving</a:t>
            </a:r>
          </a:p>
          <a:p>
            <a:pPr lvl="1"/>
            <a:r>
              <a:rPr lang="en-US" dirty="0" smtClean="0"/>
              <a:t>Upon entry to Enteric Contact Isolation</a:t>
            </a:r>
          </a:p>
          <a:p>
            <a:r>
              <a:rPr lang="en-US" dirty="0" smtClean="0"/>
              <a:t>Use Soap-and-water wash:</a:t>
            </a:r>
          </a:p>
          <a:p>
            <a:pPr lvl="1"/>
            <a:r>
              <a:rPr lang="en-US" dirty="0"/>
              <a:t>Before eating or preparing food</a:t>
            </a:r>
          </a:p>
          <a:p>
            <a:pPr lvl="1"/>
            <a:r>
              <a:rPr lang="en-US" dirty="0"/>
              <a:t>After toileting</a:t>
            </a:r>
          </a:p>
          <a:p>
            <a:pPr lvl="1"/>
            <a:r>
              <a:rPr lang="en-US" dirty="0"/>
              <a:t>Upon exit from Enteric Contact </a:t>
            </a:r>
            <a:r>
              <a:rPr lang="en-US" dirty="0" smtClean="0"/>
              <a:t>Isolation</a:t>
            </a:r>
          </a:p>
          <a:p>
            <a:r>
              <a:rPr lang="en-US" dirty="0" smtClean="0"/>
              <a:t>Use Surgical Scrub:</a:t>
            </a:r>
            <a:r>
              <a:rPr lang="en-US" dirty="0"/>
              <a:t>	</a:t>
            </a:r>
            <a:endParaRPr lang="en-US" dirty="0" smtClean="0"/>
          </a:p>
          <a:p>
            <a:pPr lvl="1"/>
            <a:r>
              <a:rPr lang="en-US" dirty="0" smtClean="0"/>
              <a:t>Prior to performing surgery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5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86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30152B5B-EFC5-4F2C-8F03-83B004035768}" type="slidenum">
              <a:rPr lang="en-US" smtClean="0">
                <a:solidFill>
                  <a:schemeClr val="bg1"/>
                </a:solidFill>
              </a:rPr>
              <a:pPr eaLnBrk="1" hangingPunct="1"/>
              <a:t>50</a:t>
            </a:fld>
            <a:endParaRPr lang="en-US" smtClean="0">
              <a:solidFill>
                <a:srgbClr val="0D6072"/>
              </a:solidFill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6275070" y="1828800"/>
            <a:ext cx="2640330" cy="2125980"/>
          </a:xfrm>
          <a:prstGeom prst="wedgeEllipseCallout">
            <a:avLst>
              <a:gd name="adj1" fmla="val -88366"/>
              <a:gd name="adj2" fmla="val -2757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Compliance Results are Available Immediately After Data Entry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pPr eaLnBrk="1" hangingPunct="1"/>
            <a:fld id="{3EACD7BE-2196-42E7-B457-880782D81530}" type="slidenum">
              <a:rPr lang="en-US" smtClean="0">
                <a:solidFill>
                  <a:schemeClr val="bg1"/>
                </a:solidFill>
              </a:rPr>
              <a:pPr eaLnBrk="1" hangingPunct="1"/>
              <a:t>51</a:t>
            </a:fld>
            <a:endParaRPr lang="en-US" smtClean="0">
              <a:solidFill>
                <a:srgbClr val="0D6072"/>
              </a:solidFill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89270" y="1931670"/>
            <a:ext cx="3051810" cy="1691640"/>
          </a:xfrm>
          <a:prstGeom prst="wedgeEllipseCallout">
            <a:avLst>
              <a:gd name="adj1" fmla="val -143959"/>
              <a:gd name="adj2" fmla="val -13038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Display and Print: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Click “Convert” then “Convert Web Page to PDF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6492240" y="342900"/>
            <a:ext cx="2148840" cy="1085850"/>
          </a:xfrm>
          <a:prstGeom prst="wedgeEllipseCallout">
            <a:avLst>
              <a:gd name="adj1" fmla="val -39804"/>
              <a:gd name="adj2" fmla="val 7563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Or Click “Export to Excel”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2F72C3-8E44-4272-9E91-4F7C6F38847C}" type="slidenum">
              <a:rPr lang="en-US" smtClean="0"/>
              <a:pPr>
                <a:defRPr/>
              </a:pPr>
              <a:t>52</a:t>
            </a:fld>
            <a:endParaRPr lang="en-US">
              <a:solidFill>
                <a:srgbClr val="0D6072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2045970" y="3669030"/>
            <a:ext cx="2577465" cy="1634490"/>
          </a:xfrm>
          <a:prstGeom prst="wedgeEllipseCallout">
            <a:avLst>
              <a:gd name="adj1" fmla="val -30649"/>
              <a:gd name="adj2" fmla="val -14531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Click the Drop-Down Arrow to Select Various Report Formats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6800850" y="2160270"/>
            <a:ext cx="1863090" cy="1405890"/>
          </a:xfrm>
          <a:prstGeom prst="wedgeEllipseCallout">
            <a:avLst>
              <a:gd name="adj1" fmla="val -23607"/>
              <a:gd name="adj2" fmla="val -733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Click Here to Access Graphs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4937760" y="3017520"/>
            <a:ext cx="1863090" cy="2103120"/>
          </a:xfrm>
          <a:prstGeom prst="wedgeEllipseCallout">
            <a:avLst>
              <a:gd name="adj1" fmla="val -27888"/>
              <a:gd name="adj2" fmla="val -1059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Click Here to Return to Home Page &amp; Data Entry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932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1091" y="4406900"/>
            <a:ext cx="6863621" cy="1362075"/>
          </a:xfrm>
        </p:spPr>
        <p:txBody>
          <a:bodyPr/>
          <a:lstStyle/>
          <a:p>
            <a:r>
              <a:rPr lang="en-US" dirty="0"/>
              <a:t>Hand Hygiene </a:t>
            </a:r>
            <a:br>
              <a:rPr lang="en-US" dirty="0"/>
            </a:br>
            <a:r>
              <a:rPr lang="en-US" dirty="0"/>
              <a:t>Just-in-time coaching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631091" y="2906713"/>
            <a:ext cx="6863621" cy="15001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53</a:t>
            </a:fld>
            <a:endParaRPr lang="en-US">
              <a:solidFill>
                <a:srgbClr val="0D607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451" y="1385876"/>
            <a:ext cx="3462727" cy="222449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3" y="701760"/>
            <a:ext cx="922337" cy="11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1397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JIT Coaching	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49425" y="1606550"/>
            <a:ext cx="7089775" cy="4775200"/>
          </a:xfrm>
        </p:spPr>
        <p:txBody>
          <a:bodyPr/>
          <a:lstStyle/>
          <a:p>
            <a:r>
              <a:rPr lang="en-US" dirty="0" smtClean="0"/>
              <a:t>Improve Culture of Safety at UCSF</a:t>
            </a:r>
          </a:p>
          <a:p>
            <a:pPr lvl="1"/>
            <a:r>
              <a:rPr lang="en-US" dirty="0" smtClean="0"/>
              <a:t>S = STOP the line; SPEAK up</a:t>
            </a:r>
          </a:p>
          <a:p>
            <a:pPr lvl="2"/>
            <a:r>
              <a:rPr lang="en-US" sz="1800" dirty="0" smtClean="0"/>
              <a:t>Personalized accountability</a:t>
            </a:r>
          </a:p>
          <a:p>
            <a:pPr lvl="1"/>
            <a:r>
              <a:rPr lang="en-US" dirty="0" smtClean="0"/>
              <a:t>T = Take time to ask, review, check</a:t>
            </a:r>
          </a:p>
          <a:p>
            <a:pPr lvl="2"/>
            <a:r>
              <a:rPr lang="en-US" sz="1800" dirty="0" smtClean="0"/>
              <a:t>What barriers caused imperfect hand hygiene?</a:t>
            </a:r>
          </a:p>
          <a:p>
            <a:pPr lvl="2"/>
            <a:r>
              <a:rPr lang="en-US" sz="1800" dirty="0" smtClean="0"/>
              <a:t>How can you help move toward perfect hand hygiene?</a:t>
            </a:r>
          </a:p>
          <a:p>
            <a:pPr lvl="1"/>
            <a:r>
              <a:rPr lang="en-US" dirty="0" smtClean="0"/>
              <a:t>O = Optimize communications, community-building</a:t>
            </a:r>
          </a:p>
          <a:p>
            <a:pPr lvl="2"/>
            <a:r>
              <a:rPr lang="en-US" sz="1800" dirty="0" smtClean="0"/>
              <a:t>Learn each others’ names, roles, responsibilities</a:t>
            </a:r>
          </a:p>
          <a:p>
            <a:pPr lvl="2"/>
            <a:r>
              <a:rPr lang="en-US" sz="1800" dirty="0" smtClean="0"/>
              <a:t>Learn how to help each other succeed</a:t>
            </a:r>
          </a:p>
          <a:p>
            <a:pPr lvl="1"/>
            <a:r>
              <a:rPr lang="en-US" dirty="0" smtClean="0"/>
              <a:t>P = Push unresolved issues upward toward resolution</a:t>
            </a:r>
          </a:p>
          <a:p>
            <a:pPr lvl="2"/>
            <a:r>
              <a:rPr lang="en-US" sz="1800" dirty="0" smtClean="0"/>
              <a:t>Impact the journey to excellence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28DAE2-79BC-4BD4-84CB-E8A50F97FB5D}" type="slidenum">
              <a:rPr lang="en-US" smtClean="0"/>
              <a:pPr>
                <a:defRPr/>
              </a:pPr>
              <a:t>54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6411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43449" y="4406900"/>
            <a:ext cx="6851264" cy="1362075"/>
          </a:xfrm>
        </p:spPr>
        <p:txBody>
          <a:bodyPr/>
          <a:lstStyle/>
          <a:p>
            <a:r>
              <a:rPr lang="en-US" dirty="0" smtClean="0"/>
              <a:t>Hand Hygiene</a:t>
            </a:r>
            <a:br>
              <a:rPr lang="en-US" dirty="0" smtClean="0"/>
            </a:br>
            <a:r>
              <a:rPr lang="en-US" dirty="0" smtClean="0"/>
              <a:t>Corrective 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55</a:t>
            </a:fld>
            <a:endParaRPr lang="en-US">
              <a:solidFill>
                <a:srgbClr val="0D607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3" y="701760"/>
            <a:ext cx="922337" cy="11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27" y="1266917"/>
            <a:ext cx="3462727" cy="22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453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smtClean="0">
                <a:ea typeface="ＭＳ Ｐゴシック" pitchFamily="-112" charset="-128"/>
              </a:rPr>
              <a:t>Corrective Actions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49425" y="1606550"/>
            <a:ext cx="7212013" cy="4775200"/>
          </a:xfrm>
        </p:spPr>
        <p:txBody>
          <a:bodyPr/>
          <a:lstStyle/>
          <a:p>
            <a:r>
              <a:rPr lang="en-US" sz="2800" smtClean="0">
                <a:ea typeface="ＭＳ Ｐゴシック" pitchFamily="-112" charset="-128"/>
              </a:rPr>
              <a:t>Key Elements</a:t>
            </a:r>
          </a:p>
          <a:p>
            <a:pPr lvl="1"/>
            <a:r>
              <a:rPr lang="en-US" sz="2500" i="0" smtClean="0">
                <a:ea typeface="ＭＳ Ｐゴシック" pitchFamily="-112" charset="-128"/>
              </a:rPr>
              <a:t>Post Data in Highly Visible Location</a:t>
            </a:r>
          </a:p>
          <a:p>
            <a:pPr lvl="1"/>
            <a:r>
              <a:rPr lang="en-US" sz="2500" i="0" smtClean="0">
                <a:ea typeface="ＭＳ Ｐゴシック" pitchFamily="-112" charset="-128"/>
              </a:rPr>
              <a:t>Discuss results in regular staff meetings</a:t>
            </a:r>
          </a:p>
          <a:p>
            <a:pPr lvl="1"/>
            <a:r>
              <a:rPr lang="en-US" sz="2500" i="0" smtClean="0">
                <a:ea typeface="ＭＳ Ｐゴシック" pitchFamily="-112" charset="-128"/>
              </a:rPr>
              <a:t>Demonstrate strong leadership support</a:t>
            </a:r>
          </a:p>
          <a:p>
            <a:pPr lvl="1"/>
            <a:r>
              <a:rPr lang="en-US" sz="2500" i="0" smtClean="0">
                <a:ea typeface="ＭＳ Ｐゴシック" pitchFamily="-112" charset="-128"/>
              </a:rPr>
              <a:t>Educate</a:t>
            </a:r>
          </a:p>
          <a:p>
            <a:pPr lvl="1"/>
            <a:r>
              <a:rPr lang="en-US" sz="2500" i="0" smtClean="0">
                <a:ea typeface="ＭＳ Ｐゴシック" pitchFamily="-112" charset="-128"/>
              </a:rPr>
              <a:t>Behavioral Contracting</a:t>
            </a:r>
          </a:p>
          <a:p>
            <a:pPr lvl="1"/>
            <a:r>
              <a:rPr lang="en-US" sz="2500" i="0" smtClean="0">
                <a:ea typeface="ＭＳ Ｐゴシック" pitchFamily="-112" charset="-128"/>
              </a:rPr>
              <a:t>Reminder Cues (visual signage and words)</a:t>
            </a:r>
          </a:p>
          <a:p>
            <a:pPr lvl="1"/>
            <a:r>
              <a:rPr lang="en-US" sz="2500" i="0" smtClean="0">
                <a:ea typeface="ＭＳ Ｐゴシック" pitchFamily="-112" charset="-128"/>
              </a:rPr>
              <a:t>Just-In-Time Coaching***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31963" y="481013"/>
            <a:ext cx="7248525" cy="598487"/>
          </a:xfrm>
        </p:spPr>
        <p:txBody>
          <a:bodyPr/>
          <a:lstStyle/>
          <a:p>
            <a:pPr algn="ctr"/>
            <a:r>
              <a:rPr lang="en-US" sz="2800" dirty="0" smtClean="0">
                <a:ea typeface="ＭＳ Ｐゴシック" pitchFamily="-112" charset="-128"/>
              </a:rPr>
              <a:t/>
            </a:r>
            <a:br>
              <a:rPr lang="en-US" sz="2800" dirty="0" smtClean="0">
                <a:ea typeface="ＭＳ Ｐゴシック" pitchFamily="-112" charset="-128"/>
              </a:rPr>
            </a:br>
            <a:r>
              <a:rPr lang="en-US" sz="2800" dirty="0" smtClean="0">
                <a:ea typeface="ＭＳ Ｐゴシック" pitchFamily="-112" charset="-128"/>
              </a:rPr>
              <a:t>Hand Hygiene Policy Requirements</a:t>
            </a:r>
            <a:endParaRPr lang="en-US" dirty="0" smtClean="0">
              <a:ea typeface="ＭＳ Ｐゴシック" pitchFamily="-112" charset="-12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49425" y="1409700"/>
            <a:ext cx="7098013" cy="4400550"/>
          </a:xfrm>
        </p:spPr>
        <p:txBody>
          <a:bodyPr/>
          <a:lstStyle/>
          <a:p>
            <a:r>
              <a:rPr lang="en-US" dirty="0" smtClean="0">
                <a:ea typeface="ＭＳ Ｐゴシック" pitchFamily="-112" charset="-128"/>
              </a:rPr>
              <a:t>Thresholds mark entry into a patient care space, such as:</a:t>
            </a:r>
          </a:p>
          <a:p>
            <a:pPr lvl="1"/>
            <a:r>
              <a:rPr lang="en-US" sz="1800" dirty="0" smtClean="0">
                <a:ea typeface="ＭＳ Ｐゴシック" pitchFamily="-112" charset="-128"/>
              </a:rPr>
              <a:t>Door sweeps</a:t>
            </a:r>
            <a:endParaRPr lang="en-US" sz="1800" dirty="0">
              <a:ea typeface="ＭＳ Ｐゴシック" pitchFamily="-112" charset="-128"/>
            </a:endParaRPr>
          </a:p>
          <a:p>
            <a:pPr lvl="1"/>
            <a:r>
              <a:rPr lang="en-US" sz="1800" dirty="0" smtClean="0">
                <a:ea typeface="ＭＳ Ｐゴシック" pitchFamily="-112" charset="-128"/>
              </a:rPr>
              <a:t>Sliding doors </a:t>
            </a:r>
            <a:endParaRPr lang="en-US" sz="1800" dirty="0">
              <a:ea typeface="ＭＳ Ｐゴシック" pitchFamily="-112" charset="-128"/>
            </a:endParaRPr>
          </a:p>
          <a:p>
            <a:pPr lvl="1"/>
            <a:r>
              <a:rPr lang="en-US" sz="1800" dirty="0" smtClean="0">
                <a:ea typeface="ＭＳ Ｐゴシック" pitchFamily="-112" charset="-128"/>
              </a:rPr>
              <a:t>Privacy curtains  </a:t>
            </a:r>
            <a:endParaRPr lang="en-US" dirty="0" smtClean="0">
              <a:ea typeface="ＭＳ Ｐゴシック" pitchFamily="-112" charset="-128"/>
            </a:endParaRPr>
          </a:p>
          <a:p>
            <a:r>
              <a:rPr lang="en-US" dirty="0" smtClean="0">
                <a:ea typeface="ＭＳ Ｐゴシック" pitchFamily="-112" charset="-128"/>
              </a:rPr>
              <a:t>Crossing the threshold = Hand Hygiene Opportunity</a:t>
            </a:r>
          </a:p>
          <a:p>
            <a:pPr lvl="1"/>
            <a:r>
              <a:rPr lang="en-US" dirty="0" smtClean="0">
                <a:ea typeface="ＭＳ Ｐゴシック" pitchFamily="-112" charset="-128"/>
              </a:rPr>
              <a:t>You must clean your hands when crossing a threshold</a:t>
            </a:r>
          </a:p>
          <a:p>
            <a:pPr lvl="2">
              <a:buFont typeface="Times" charset="0"/>
              <a:buNone/>
            </a:pPr>
            <a:endParaRPr lang="en-US" sz="2200" dirty="0" smtClean="0">
              <a:ea typeface="ＭＳ Ｐゴシック" pitchFamily="-112" charset="-128"/>
            </a:endParaRPr>
          </a:p>
        </p:txBody>
      </p:sp>
      <p:pic>
        <p:nvPicPr>
          <p:cNvPr id="6148" name="Picture 4" descr="Gel-in Gel-out_01 26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55804" y="4406900"/>
            <a:ext cx="7401699" cy="1362075"/>
          </a:xfrm>
        </p:spPr>
        <p:txBody>
          <a:bodyPr/>
          <a:lstStyle/>
          <a:p>
            <a:r>
              <a:rPr lang="en-US" dirty="0" smtClean="0"/>
              <a:t>Hand Hygiene Observation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7</a:t>
            </a:fld>
            <a:endParaRPr lang="en-US">
              <a:solidFill>
                <a:srgbClr val="0D607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3" y="701760"/>
            <a:ext cx="922337" cy="11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27" y="1266917"/>
            <a:ext cx="3462727" cy="222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4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Hand Hygiene Observation Standards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Thresholds</a:t>
            </a:r>
          </a:p>
          <a:p>
            <a:r>
              <a:rPr lang="en-US" dirty="0" smtClean="0"/>
              <a:t>30 second rule</a:t>
            </a:r>
          </a:p>
          <a:p>
            <a:r>
              <a:rPr lang="en-US" dirty="0" smtClean="0"/>
              <a:t>Hands Full guidance</a:t>
            </a:r>
          </a:p>
          <a:p>
            <a:r>
              <a:rPr lang="en-US" dirty="0" smtClean="0"/>
              <a:t>Specialty guidance</a:t>
            </a:r>
          </a:p>
          <a:p>
            <a:r>
              <a:rPr lang="en-US" dirty="0" smtClean="0"/>
              <a:t>Enteric Contact Isolation</a:t>
            </a:r>
          </a:p>
          <a:p>
            <a:r>
              <a:rPr lang="en-US" dirty="0" smtClean="0"/>
              <a:t>Putting on and taking off PPE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50A9D2-30AB-4C2D-89C2-53499F7E8C7E}" type="slidenum">
              <a:rPr lang="en-US" smtClean="0"/>
              <a:pPr>
                <a:defRPr/>
              </a:pPr>
              <a:t>8</a:t>
            </a:fld>
            <a:endParaRPr lang="en-US">
              <a:solidFill>
                <a:srgbClr val="0D6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9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3133725" y="452438"/>
            <a:ext cx="5151438" cy="5900737"/>
            <a:chOff x="1974" y="285"/>
            <a:chExt cx="3245" cy="3717"/>
          </a:xfrm>
        </p:grpSpPr>
        <p:pic>
          <p:nvPicPr>
            <p:cNvPr id="8197" name="Picture 3" descr="Hand Hygiene 82010 0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" y="285"/>
              <a:ext cx="2788" cy="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98" name="Group 4"/>
            <p:cNvGrpSpPr>
              <a:grpSpLocks/>
            </p:cNvGrpSpPr>
            <p:nvPr/>
          </p:nvGrpSpPr>
          <p:grpSpPr bwMode="auto">
            <a:xfrm>
              <a:off x="2214" y="1026"/>
              <a:ext cx="3005" cy="2942"/>
              <a:chOff x="2214" y="1026"/>
              <a:chExt cx="3005" cy="2942"/>
            </a:xfrm>
          </p:grpSpPr>
          <p:grpSp>
            <p:nvGrpSpPr>
              <p:cNvPr id="8199" name="Group 5"/>
              <p:cNvGrpSpPr>
                <a:grpSpLocks/>
              </p:cNvGrpSpPr>
              <p:nvPr/>
            </p:nvGrpSpPr>
            <p:grpSpPr bwMode="auto">
              <a:xfrm>
                <a:off x="2214" y="1026"/>
                <a:ext cx="3005" cy="2917"/>
                <a:chOff x="2214" y="1026"/>
                <a:chExt cx="3005" cy="2917"/>
              </a:xfrm>
            </p:grpSpPr>
            <p:grpSp>
              <p:nvGrpSpPr>
                <p:cNvPr id="8206" name="Group 6"/>
                <p:cNvGrpSpPr>
                  <a:grpSpLocks/>
                </p:cNvGrpSpPr>
                <p:nvPr/>
              </p:nvGrpSpPr>
              <p:grpSpPr bwMode="auto">
                <a:xfrm>
                  <a:off x="2258" y="2609"/>
                  <a:ext cx="2961" cy="1334"/>
                  <a:chOff x="2258" y="2609"/>
                  <a:chExt cx="2961" cy="1334"/>
                </a:xfrm>
              </p:grpSpPr>
              <p:sp>
                <p:nvSpPr>
                  <p:cNvPr id="8208" name="Line 7"/>
                  <p:cNvSpPr>
                    <a:spLocks noChangeShapeType="1"/>
                  </p:cNvSpPr>
                  <p:nvPr/>
                </p:nvSpPr>
                <p:spPr bwMode="auto">
                  <a:xfrm rot="312161">
                    <a:off x="2258" y="3690"/>
                    <a:ext cx="1964" cy="244"/>
                  </a:xfrm>
                  <a:prstGeom prst="lin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09" name="Freeform 8"/>
                  <p:cNvSpPr>
                    <a:spLocks/>
                  </p:cNvSpPr>
                  <p:nvPr/>
                </p:nvSpPr>
                <p:spPr bwMode="auto">
                  <a:xfrm rot="312161">
                    <a:off x="3254" y="2967"/>
                    <a:ext cx="1131" cy="976"/>
                  </a:xfrm>
                  <a:custGeom>
                    <a:avLst/>
                    <a:gdLst>
                      <a:gd name="T0" fmla="*/ 0 w 3780"/>
                      <a:gd name="T1" fmla="*/ 0 h 3780"/>
                      <a:gd name="T2" fmla="*/ 0 w 3780"/>
                      <a:gd name="T3" fmla="*/ 0 h 3780"/>
                      <a:gd name="T4" fmla="*/ 0 w 3780"/>
                      <a:gd name="T5" fmla="*/ 0 h 3780"/>
                      <a:gd name="T6" fmla="*/ 0 w 3780"/>
                      <a:gd name="T7" fmla="*/ 0 h 3780"/>
                      <a:gd name="T8" fmla="*/ 0 w 3780"/>
                      <a:gd name="T9" fmla="*/ 0 h 37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780" h="3780">
                        <a:moveTo>
                          <a:pt x="0" y="0"/>
                        </a:moveTo>
                        <a:lnTo>
                          <a:pt x="1050" y="150"/>
                        </a:lnTo>
                        <a:lnTo>
                          <a:pt x="2505" y="960"/>
                        </a:lnTo>
                        <a:lnTo>
                          <a:pt x="3570" y="2130"/>
                        </a:lnTo>
                        <a:lnTo>
                          <a:pt x="3780" y="378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210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4321" y="2609"/>
                    <a:ext cx="898" cy="332"/>
                  </a:xfrm>
                  <a:prstGeom prst="wedgeRectCallout">
                    <a:avLst>
                      <a:gd name="adj1" fmla="val -138528"/>
                      <a:gd name="adj2" fmla="val 204519"/>
                    </a:avLst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 b="1"/>
                      <a:t>DOOR SWEEP =  threshold</a:t>
                    </a:r>
                    <a:endParaRPr lang="en-US"/>
                  </a:p>
                </p:txBody>
              </p:sp>
            </p:grpSp>
            <p:sp>
              <p:nvSpPr>
                <p:cNvPr id="8207" name="AutoShape 10"/>
                <p:cNvSpPr>
                  <a:spLocks noChangeArrowheads="1"/>
                </p:cNvSpPr>
                <p:nvPr/>
              </p:nvSpPr>
              <p:spPr bwMode="auto">
                <a:xfrm>
                  <a:off x="2214" y="1026"/>
                  <a:ext cx="1044" cy="1104"/>
                </a:xfrm>
                <a:prstGeom prst="wedgeRoundRectCallout">
                  <a:avLst>
                    <a:gd name="adj1" fmla="val 27491"/>
                    <a:gd name="adj2" fmla="val 143657"/>
                    <a:gd name="adj3" fmla="val 16667"/>
                  </a:avLst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 sz="2000" dirty="0"/>
                    <a:t>No Hand Hygiene needed </a:t>
                  </a:r>
                  <a:r>
                    <a:rPr lang="en-US" sz="1400" dirty="0"/>
                    <a:t>standing in the </a:t>
                  </a:r>
                  <a:r>
                    <a:rPr lang="en-US" sz="1400" dirty="0" smtClean="0"/>
                    <a:t>door sweep (threshold)</a:t>
                  </a:r>
                  <a:endParaRPr lang="en-US" sz="2000" dirty="0"/>
                </a:p>
              </p:txBody>
            </p:sp>
          </p:grpSp>
          <p:sp>
            <p:nvSpPr>
              <p:cNvPr id="8200" name="Line 11"/>
              <p:cNvSpPr>
                <a:spLocks noChangeShapeType="1"/>
              </p:cNvSpPr>
              <p:nvPr/>
            </p:nvSpPr>
            <p:spPr bwMode="auto">
              <a:xfrm flipH="1">
                <a:off x="2504" y="2928"/>
                <a:ext cx="784" cy="71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1" name="Line 12"/>
              <p:cNvSpPr>
                <a:spLocks noChangeShapeType="1"/>
              </p:cNvSpPr>
              <p:nvPr/>
            </p:nvSpPr>
            <p:spPr bwMode="auto">
              <a:xfrm flipH="1">
                <a:off x="2824" y="2992"/>
                <a:ext cx="664" cy="72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2" name="Line 13"/>
              <p:cNvSpPr>
                <a:spLocks noChangeShapeType="1"/>
              </p:cNvSpPr>
              <p:nvPr/>
            </p:nvSpPr>
            <p:spPr bwMode="auto">
              <a:xfrm flipH="1">
                <a:off x="3088" y="3048"/>
                <a:ext cx="640" cy="7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3" name="Line 14"/>
              <p:cNvSpPr>
                <a:spLocks noChangeShapeType="1"/>
              </p:cNvSpPr>
              <p:nvPr/>
            </p:nvSpPr>
            <p:spPr bwMode="auto">
              <a:xfrm flipH="1">
                <a:off x="3424" y="3200"/>
                <a:ext cx="528" cy="65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4" name="Line 15"/>
              <p:cNvSpPr>
                <a:spLocks noChangeShapeType="1"/>
              </p:cNvSpPr>
              <p:nvPr/>
            </p:nvSpPr>
            <p:spPr bwMode="auto">
              <a:xfrm flipH="1">
                <a:off x="3696" y="3376"/>
                <a:ext cx="400" cy="53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Line 16"/>
              <p:cNvSpPr>
                <a:spLocks noChangeShapeType="1"/>
              </p:cNvSpPr>
              <p:nvPr/>
            </p:nvSpPr>
            <p:spPr bwMode="auto">
              <a:xfrm flipH="1">
                <a:off x="3952" y="3560"/>
                <a:ext cx="320" cy="40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8195" name="Picture 17" descr="Gel-in Gel-out_01 26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812800"/>
            <a:ext cx="92233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AutoShape 18"/>
          <p:cNvSpPr>
            <a:spLocks noChangeArrowheads="1"/>
          </p:cNvSpPr>
          <p:nvPr/>
        </p:nvSpPr>
        <p:spPr bwMode="auto">
          <a:xfrm>
            <a:off x="5862638" y="1670050"/>
            <a:ext cx="1509712" cy="962025"/>
          </a:xfrm>
          <a:prstGeom prst="wedgeRoundRectCallout">
            <a:avLst>
              <a:gd name="adj1" fmla="val -21190"/>
              <a:gd name="adj2" fmla="val 1698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/>
              <a:t>Hand Hygiene required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725" y="481013"/>
            <a:ext cx="5846763" cy="92868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Acute Care Patient Room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5293"/>
      </a:dk1>
      <a:lt1>
        <a:srgbClr val="FFFFFF"/>
      </a:lt1>
      <a:dk2>
        <a:srgbClr val="005293"/>
      </a:dk2>
      <a:lt2>
        <a:srgbClr val="BBBBAA"/>
      </a:lt2>
      <a:accent1>
        <a:srgbClr val="99C8E5"/>
      </a:accent1>
      <a:accent2>
        <a:srgbClr val="E27225"/>
      </a:accent2>
      <a:accent3>
        <a:srgbClr val="FFFFFF"/>
      </a:accent3>
      <a:accent4>
        <a:srgbClr val="00457D"/>
      </a:accent4>
      <a:accent5>
        <a:srgbClr val="CAE0F0"/>
      </a:accent5>
      <a:accent6>
        <a:srgbClr val="CD6720"/>
      </a:accent6>
      <a:hlink>
        <a:srgbClr val="81756E"/>
      </a:hlink>
      <a:folHlink>
        <a:srgbClr val="99C8E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75BF"/>
        </a:dk1>
        <a:lt1>
          <a:srgbClr val="FFFFFF"/>
        </a:lt1>
        <a:dk2>
          <a:srgbClr val="003478"/>
        </a:dk2>
        <a:lt2>
          <a:srgbClr val="BBBBAA"/>
        </a:lt2>
        <a:accent1>
          <a:srgbClr val="99C8E5"/>
        </a:accent1>
        <a:accent2>
          <a:srgbClr val="E27225"/>
        </a:accent2>
        <a:accent3>
          <a:srgbClr val="FFFFFF"/>
        </a:accent3>
        <a:accent4>
          <a:srgbClr val="0063A3"/>
        </a:accent4>
        <a:accent5>
          <a:srgbClr val="CAE0F0"/>
        </a:accent5>
        <a:accent6>
          <a:srgbClr val="CD6720"/>
        </a:accent6>
        <a:hlink>
          <a:srgbClr val="81756E"/>
        </a:hlink>
        <a:folHlink>
          <a:srgbClr val="99C8E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75BF"/>
        </a:dk1>
        <a:lt1>
          <a:srgbClr val="FFFFFF"/>
        </a:lt1>
        <a:dk2>
          <a:srgbClr val="0075BF"/>
        </a:dk2>
        <a:lt2>
          <a:srgbClr val="BBBBAA"/>
        </a:lt2>
        <a:accent1>
          <a:srgbClr val="99C8E5"/>
        </a:accent1>
        <a:accent2>
          <a:srgbClr val="E27225"/>
        </a:accent2>
        <a:accent3>
          <a:srgbClr val="FFFFFF"/>
        </a:accent3>
        <a:accent4>
          <a:srgbClr val="0063A3"/>
        </a:accent4>
        <a:accent5>
          <a:srgbClr val="CAE0F0"/>
        </a:accent5>
        <a:accent6>
          <a:srgbClr val="CD6720"/>
        </a:accent6>
        <a:hlink>
          <a:srgbClr val="81756E"/>
        </a:hlink>
        <a:folHlink>
          <a:srgbClr val="99C8E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7093</TotalTime>
  <Words>1628</Words>
  <Application>Microsoft Office PowerPoint</Application>
  <PresentationFormat>On-screen Show (4:3)</PresentationFormat>
  <Paragraphs>318</Paragraphs>
  <Slides>56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ＭＳ Ｐゴシック</vt:lpstr>
      <vt:lpstr>Arial</vt:lpstr>
      <vt:lpstr>Calibri</vt:lpstr>
      <vt:lpstr>Times</vt:lpstr>
      <vt:lpstr>Wingdings</vt:lpstr>
      <vt:lpstr>Default Design</vt:lpstr>
      <vt:lpstr>Hand Hygiene</vt:lpstr>
      <vt:lpstr>This Course Addresses UCSF Hand Hygiene Standards:</vt:lpstr>
      <vt:lpstr>Hand Hygiene Policy</vt:lpstr>
      <vt:lpstr>Hand Hygiene Policy Requirements</vt:lpstr>
      <vt:lpstr>Hand Hygiene Policy Requirements</vt:lpstr>
      <vt:lpstr> Hand Hygiene Policy Requirements</vt:lpstr>
      <vt:lpstr>Hand Hygiene Observation Standards</vt:lpstr>
      <vt:lpstr>Hand Hygiene Observation Standards</vt:lpstr>
      <vt:lpstr>Acute Care Patient Room</vt:lpstr>
      <vt:lpstr>Operating/Procedure Room</vt:lpstr>
      <vt:lpstr>Critical Care Patient Room</vt:lpstr>
      <vt:lpstr>Acute Care  Dual Occupancy  Room</vt:lpstr>
      <vt:lpstr>Operating/Procedure 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30-Second Rule</vt:lpstr>
      <vt:lpstr>Hands Full Guidance (1)</vt:lpstr>
      <vt:lpstr>Hands Full Guidance (2) </vt:lpstr>
      <vt:lpstr>Hospitality (1)</vt:lpstr>
      <vt:lpstr>Hospitality (2)</vt:lpstr>
      <vt:lpstr>DELIVERY:     Clean hands     Pick up tray     Enter room    Deliver to patient    Clean hands    Exit room </vt:lpstr>
      <vt:lpstr>Rehabilitation Services (1)   </vt:lpstr>
      <vt:lpstr>No hand hygiene required when re-entering room with patient</vt:lpstr>
      <vt:lpstr> Foam in     </vt:lpstr>
      <vt:lpstr>Transportation Services (2)</vt:lpstr>
      <vt:lpstr>Enteric Contact Isolation</vt:lpstr>
      <vt:lpstr>Enteric Contact Isolation:   Hand Hygiene and PPE</vt:lpstr>
      <vt:lpstr>Proper Sequence for Hand Hygiene When Putting On and Taking Off PPE</vt:lpstr>
      <vt:lpstr>Scoring Compliance</vt:lpstr>
      <vt:lpstr>Scoring Hand Hygiene Compliance for Contact Precautions Example</vt:lpstr>
      <vt:lpstr>Scoring Hand Hygiene Compliance for Putting on and Taking off PPE Example</vt:lpstr>
      <vt:lpstr>Hand Hygiene Compliance Data Entry</vt:lpstr>
      <vt:lpstr>Cleanhands.ucsfmedicalcenter.org </vt:lpstr>
      <vt:lpstr>PowerPoint Presentation</vt:lpstr>
      <vt:lpstr>PowerPoint Presentation</vt:lpstr>
      <vt:lpstr>Scoring Tips </vt:lpstr>
      <vt:lpstr>Scoring Tips</vt:lpstr>
      <vt:lpstr>PowerPoint Presentation</vt:lpstr>
      <vt:lpstr>PowerPoint Presentation</vt:lpstr>
      <vt:lpstr>PowerPoint Presentation</vt:lpstr>
      <vt:lpstr>PowerPoint Presentation</vt:lpstr>
      <vt:lpstr>Enteric Contact Isolation Bundle</vt:lpstr>
      <vt:lpstr>Provider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 Hygiene  Just-in-time coaching</vt:lpstr>
      <vt:lpstr>Purpose of JIT Coaching </vt:lpstr>
      <vt:lpstr>Hand Hygiene Corrective Action</vt:lpstr>
      <vt:lpstr>Corrective Actions</vt:lpstr>
    </vt:vector>
  </TitlesOfParts>
  <Company>stellarv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 Program Observer Training</dc:title>
  <dc:creator>Sophia Antipas</dc:creator>
  <cp:lastModifiedBy>Koskov, Yuliya</cp:lastModifiedBy>
  <cp:revision>240</cp:revision>
  <cp:lastPrinted>2012-06-08T15:43:57Z</cp:lastPrinted>
  <dcterms:created xsi:type="dcterms:W3CDTF">2010-07-16T18:14:57Z</dcterms:created>
  <dcterms:modified xsi:type="dcterms:W3CDTF">2018-05-30T17:23:22Z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